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44"/>
  </p:handoutMasterIdLst>
  <p:sldIdLst>
    <p:sldId id="256" r:id="rId4"/>
    <p:sldId id="751" r:id="rId5"/>
    <p:sldId id="844" r:id="rId6"/>
    <p:sldId id="279" r:id="rId7"/>
    <p:sldId id="759" r:id="rId9"/>
    <p:sldId id="760" r:id="rId10"/>
    <p:sldId id="781" r:id="rId11"/>
    <p:sldId id="936" r:id="rId12"/>
    <p:sldId id="937" r:id="rId13"/>
    <p:sldId id="938" r:id="rId14"/>
    <p:sldId id="939" r:id="rId15"/>
    <p:sldId id="940" r:id="rId16"/>
    <p:sldId id="941" r:id="rId17"/>
    <p:sldId id="896" r:id="rId18"/>
    <p:sldId id="942" r:id="rId19"/>
    <p:sldId id="943" r:id="rId20"/>
    <p:sldId id="944" r:id="rId21"/>
    <p:sldId id="945" r:id="rId22"/>
    <p:sldId id="946" r:id="rId23"/>
    <p:sldId id="947" r:id="rId24"/>
    <p:sldId id="948" r:id="rId25"/>
    <p:sldId id="949" r:id="rId26"/>
    <p:sldId id="950" r:id="rId27"/>
    <p:sldId id="951" r:id="rId28"/>
    <p:sldId id="897" r:id="rId29"/>
    <p:sldId id="952" r:id="rId30"/>
    <p:sldId id="953" r:id="rId31"/>
    <p:sldId id="898" r:id="rId32"/>
    <p:sldId id="954" r:id="rId33"/>
    <p:sldId id="955" r:id="rId34"/>
    <p:sldId id="956" r:id="rId35"/>
    <p:sldId id="957" r:id="rId36"/>
    <p:sldId id="829" r:id="rId37"/>
    <p:sldId id="958" r:id="rId38"/>
    <p:sldId id="899" r:id="rId39"/>
    <p:sldId id="959" r:id="rId40"/>
    <p:sldId id="960" r:id="rId41"/>
    <p:sldId id="961" r:id="rId42"/>
    <p:sldId id="270" r:id="rId43"/>
  </p:sldIdLst>
  <p:sldSz cx="12192000" cy="6858000"/>
  <p:notesSz cx="7103745" cy="10234295"/>
  <p:embeddedFontLst>
    <p:embeddedFont>
      <p:font typeface="黑体" panose="02010609060101010101" charset="-122"/>
      <p:regular r:id="rId49"/>
    </p:embeddedFont>
    <p:embeddedFont>
      <p:font typeface="微软雅黑" panose="020B0503020204020204" charset="-122"/>
      <p:regular r:id="rId50"/>
    </p:embeddedFont>
    <p:embeddedFont>
      <p:font typeface="华文细黑" panose="02010600040101010101" charset="-122"/>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B96D"/>
    <a:srgbClr val="2E75B6"/>
    <a:srgbClr val="5A84AF"/>
    <a:srgbClr val="DAE3F3"/>
    <a:srgbClr val="8EC0B9"/>
    <a:srgbClr val="CCCC9F"/>
    <a:srgbClr val="DB4105"/>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0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 Target="slides/slide2.xml"/><Relationship Id="rId49" Type="http://schemas.openxmlformats.org/officeDocument/2006/relationships/font" Target="fonts/font1.fntdata"/><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7" Type="http://schemas.openxmlformats.org/officeDocument/2006/relationships/slideLayout" Target="../slideLayouts/slideLayout14.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6" Type="http://schemas.openxmlformats.org/officeDocument/2006/relationships/slideLayout" Target="../slideLayouts/slideLayout14.xml"/><Relationship Id="rId35" Type="http://schemas.openxmlformats.org/officeDocument/2006/relationships/tags" Target="../tags/tag63.xml"/><Relationship Id="rId34" Type="http://schemas.openxmlformats.org/officeDocument/2006/relationships/tags" Target="../tags/tag62.xml"/><Relationship Id="rId33" Type="http://schemas.openxmlformats.org/officeDocument/2006/relationships/tags" Target="../tags/tag61.xml"/><Relationship Id="rId32" Type="http://schemas.openxmlformats.org/officeDocument/2006/relationships/tags" Target="../tags/tag60.xml"/><Relationship Id="rId31" Type="http://schemas.openxmlformats.org/officeDocument/2006/relationships/tags" Target="../tags/tag59.xml"/><Relationship Id="rId30" Type="http://schemas.openxmlformats.org/officeDocument/2006/relationships/tags" Target="../tags/tag58.xml"/><Relationship Id="rId3" Type="http://schemas.openxmlformats.org/officeDocument/2006/relationships/tags" Target="../tags/tag31.xml"/><Relationship Id="rId29" Type="http://schemas.openxmlformats.org/officeDocument/2006/relationships/tags" Target="../tags/tag57.xml"/><Relationship Id="rId28" Type="http://schemas.openxmlformats.org/officeDocument/2006/relationships/tags" Target="../tags/tag56.xml"/><Relationship Id="rId27" Type="http://schemas.openxmlformats.org/officeDocument/2006/relationships/tags" Target="../tags/tag55.xml"/><Relationship Id="rId26" Type="http://schemas.openxmlformats.org/officeDocument/2006/relationships/tags" Target="../tags/tag54.xml"/><Relationship Id="rId25" Type="http://schemas.openxmlformats.org/officeDocument/2006/relationships/tags" Target="../tags/tag53.xml"/><Relationship Id="rId24" Type="http://schemas.openxmlformats.org/officeDocument/2006/relationships/tags" Target="../tags/tag52.xml"/><Relationship Id="rId23" Type="http://schemas.openxmlformats.org/officeDocument/2006/relationships/tags" Target="../tags/tag51.xml"/><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7" Type="http://schemas.openxmlformats.org/officeDocument/2006/relationships/slideLayout" Target="../slideLayouts/slideLayout14.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81.xml"/><Relationship Id="rId1" Type="http://schemas.openxmlformats.org/officeDocument/2006/relationships/tags" Target="../tags/tag8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3.xml"/><Relationship Id="rId1" Type="http://schemas.openxmlformats.org/officeDocument/2006/relationships/tags" Target="../tags/tag8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8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8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7.xml"/><Relationship Id="rId1" Type="http://schemas.openxmlformats.org/officeDocument/2006/relationships/tags" Target="../tags/tag8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9.xml"/><Relationship Id="rId1" Type="http://schemas.openxmlformats.org/officeDocument/2006/relationships/tags" Target="../tags/tag8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1.xml"/><Relationship Id="rId1" Type="http://schemas.openxmlformats.org/officeDocument/2006/relationships/tags" Target="../tags/tag90.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6.png"/><Relationship Id="rId2" Type="http://schemas.openxmlformats.org/officeDocument/2006/relationships/tags" Target="../tags/tag93.xml"/><Relationship Id="rId1" Type="http://schemas.openxmlformats.org/officeDocument/2006/relationships/tags" Target="../tags/tag9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5.xml"/><Relationship Id="rId1" Type="http://schemas.openxmlformats.org/officeDocument/2006/relationships/tags" Target="../tags/tag9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7.png"/><Relationship Id="rId2" Type="http://schemas.openxmlformats.org/officeDocument/2006/relationships/tags" Target="../tags/tag97.xml"/><Relationship Id="rId1" Type="http://schemas.openxmlformats.org/officeDocument/2006/relationships/tags" Target="../tags/tag9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9.xml"/><Relationship Id="rId1" Type="http://schemas.openxmlformats.org/officeDocument/2006/relationships/tags" Target="../tags/tag9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1.xml"/><Relationship Id="rId1" Type="http://schemas.openxmlformats.org/officeDocument/2006/relationships/tags" Target="../tags/tag100.xml"/></Relationships>
</file>

<file path=ppt/slides/_rels/slide27.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4" Type="http://schemas.openxmlformats.org/officeDocument/2006/relationships/slideLayout" Target="../slideLayouts/slideLayout14.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tags" Target="../tags/tag103.xml"/><Relationship Id="rId19" Type="http://schemas.openxmlformats.org/officeDocument/2006/relationships/tags" Target="../tags/tag120.xml"/><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2.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8.png"/><Relationship Id="rId2" Type="http://schemas.openxmlformats.org/officeDocument/2006/relationships/tags" Target="../tags/tag126.xml"/><Relationship Id="rId1" Type="http://schemas.openxmlformats.org/officeDocument/2006/relationships/tags" Target="../tags/tag125.xml"/></Relationships>
</file>

<file path=ppt/slides/_rels/slide29.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7" Type="http://schemas.openxmlformats.org/officeDocument/2006/relationships/slideLayout" Target="../slideLayouts/slideLayout14.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tags" Target="../tags/tag12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9" Type="http://schemas.openxmlformats.org/officeDocument/2006/relationships/slideLayout" Target="../slideLayouts/slideLayout14.xml"/><Relationship Id="rId38" Type="http://schemas.openxmlformats.org/officeDocument/2006/relationships/tags" Target="../tags/tag180.xml"/><Relationship Id="rId37" Type="http://schemas.openxmlformats.org/officeDocument/2006/relationships/tags" Target="../tags/tag179.xml"/><Relationship Id="rId36" Type="http://schemas.openxmlformats.org/officeDocument/2006/relationships/tags" Target="../tags/tag178.xml"/><Relationship Id="rId35" Type="http://schemas.openxmlformats.org/officeDocument/2006/relationships/tags" Target="../tags/tag177.xml"/><Relationship Id="rId34" Type="http://schemas.openxmlformats.org/officeDocument/2006/relationships/tags" Target="../tags/tag176.xml"/><Relationship Id="rId33" Type="http://schemas.openxmlformats.org/officeDocument/2006/relationships/tags" Target="../tags/tag175.xml"/><Relationship Id="rId32" Type="http://schemas.openxmlformats.org/officeDocument/2006/relationships/tags" Target="../tags/tag174.xml"/><Relationship Id="rId31" Type="http://schemas.openxmlformats.org/officeDocument/2006/relationships/tags" Target="../tags/tag173.xml"/><Relationship Id="rId30" Type="http://schemas.openxmlformats.org/officeDocument/2006/relationships/tags" Target="../tags/tag172.xml"/><Relationship Id="rId3" Type="http://schemas.openxmlformats.org/officeDocument/2006/relationships/tags" Target="../tags/tag145.xml"/><Relationship Id="rId29" Type="http://schemas.openxmlformats.org/officeDocument/2006/relationships/tags" Target="../tags/tag171.xml"/><Relationship Id="rId28" Type="http://schemas.openxmlformats.org/officeDocument/2006/relationships/tags" Target="../tags/tag170.xml"/><Relationship Id="rId27" Type="http://schemas.openxmlformats.org/officeDocument/2006/relationships/tags" Target="../tags/tag169.xml"/><Relationship Id="rId26" Type="http://schemas.openxmlformats.org/officeDocument/2006/relationships/tags" Target="../tags/tag168.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tags" Target="../tags/tag144.xml"/><Relationship Id="rId19" Type="http://schemas.openxmlformats.org/officeDocument/2006/relationships/tags" Target="../tags/tag161.xml"/><Relationship Id="rId18" Type="http://schemas.openxmlformats.org/officeDocument/2006/relationships/tags" Target="../tags/tag160.xml"/><Relationship Id="rId17" Type="http://schemas.openxmlformats.org/officeDocument/2006/relationships/tags" Target="../tags/tag159.xml"/><Relationship Id="rId16" Type="http://schemas.openxmlformats.org/officeDocument/2006/relationships/tags" Target="../tags/tag158.xml"/><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3.xml"/></Relationships>
</file>

<file path=ppt/slides/_rels/slide31.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9" Type="http://schemas.openxmlformats.org/officeDocument/2006/relationships/slideLayout" Target="../slideLayouts/slideLayout14.xml"/><Relationship Id="rId38" Type="http://schemas.openxmlformats.org/officeDocument/2006/relationships/tags" Target="../tags/tag218.xml"/><Relationship Id="rId37" Type="http://schemas.openxmlformats.org/officeDocument/2006/relationships/tags" Target="../tags/tag217.xml"/><Relationship Id="rId36" Type="http://schemas.openxmlformats.org/officeDocument/2006/relationships/tags" Target="../tags/tag216.xml"/><Relationship Id="rId35" Type="http://schemas.openxmlformats.org/officeDocument/2006/relationships/tags" Target="../tags/tag215.xml"/><Relationship Id="rId34" Type="http://schemas.openxmlformats.org/officeDocument/2006/relationships/tags" Target="../tags/tag214.xml"/><Relationship Id="rId33" Type="http://schemas.openxmlformats.org/officeDocument/2006/relationships/tags" Target="../tags/tag213.xml"/><Relationship Id="rId32" Type="http://schemas.openxmlformats.org/officeDocument/2006/relationships/tags" Target="../tags/tag212.xml"/><Relationship Id="rId31" Type="http://schemas.openxmlformats.org/officeDocument/2006/relationships/tags" Target="../tags/tag211.xml"/><Relationship Id="rId30" Type="http://schemas.openxmlformats.org/officeDocument/2006/relationships/tags" Target="../tags/tag210.xml"/><Relationship Id="rId3" Type="http://schemas.openxmlformats.org/officeDocument/2006/relationships/tags" Target="../tags/tag183.xml"/><Relationship Id="rId29" Type="http://schemas.openxmlformats.org/officeDocument/2006/relationships/tags" Target="../tags/tag209.xml"/><Relationship Id="rId28" Type="http://schemas.openxmlformats.org/officeDocument/2006/relationships/tags" Target="../tags/tag208.xml"/><Relationship Id="rId27" Type="http://schemas.openxmlformats.org/officeDocument/2006/relationships/tags" Target="../tags/tag207.xml"/><Relationship Id="rId26" Type="http://schemas.openxmlformats.org/officeDocument/2006/relationships/tags" Target="../tags/tag206.xml"/><Relationship Id="rId25" Type="http://schemas.openxmlformats.org/officeDocument/2006/relationships/tags" Target="../tags/tag205.xml"/><Relationship Id="rId24" Type="http://schemas.openxmlformats.org/officeDocument/2006/relationships/tags" Target="../tags/tag204.xml"/><Relationship Id="rId23" Type="http://schemas.openxmlformats.org/officeDocument/2006/relationships/tags" Target="../tags/tag203.xml"/><Relationship Id="rId22" Type="http://schemas.openxmlformats.org/officeDocument/2006/relationships/tags" Target="../tags/tag202.xml"/><Relationship Id="rId21" Type="http://schemas.openxmlformats.org/officeDocument/2006/relationships/tags" Target="../tags/tag201.xml"/><Relationship Id="rId20" Type="http://schemas.openxmlformats.org/officeDocument/2006/relationships/tags" Target="../tags/tag200.xml"/><Relationship Id="rId2" Type="http://schemas.openxmlformats.org/officeDocument/2006/relationships/tags" Target="../tags/tag182.xml"/><Relationship Id="rId19" Type="http://schemas.openxmlformats.org/officeDocument/2006/relationships/tags" Target="../tags/tag199.xml"/><Relationship Id="rId18" Type="http://schemas.openxmlformats.org/officeDocument/2006/relationships/tags" Target="../tags/tag198.xml"/><Relationship Id="rId17" Type="http://schemas.openxmlformats.org/officeDocument/2006/relationships/tags" Target="../tags/tag197.xml"/><Relationship Id="rId16" Type="http://schemas.openxmlformats.org/officeDocument/2006/relationships/tags" Target="../tags/tag19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1.xml"/></Relationships>
</file>

<file path=ppt/slides/_rels/slide32.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4" Type="http://schemas.openxmlformats.org/officeDocument/2006/relationships/slideLayout" Target="../slideLayouts/slideLayout14.xml"/><Relationship Id="rId23" Type="http://schemas.openxmlformats.org/officeDocument/2006/relationships/tags" Target="../tags/tag241.xml"/><Relationship Id="rId22" Type="http://schemas.openxmlformats.org/officeDocument/2006/relationships/tags" Target="../tags/tag240.xml"/><Relationship Id="rId21" Type="http://schemas.openxmlformats.org/officeDocument/2006/relationships/tags" Target="../tags/tag239.xml"/><Relationship Id="rId20" Type="http://schemas.openxmlformats.org/officeDocument/2006/relationships/tags" Target="../tags/tag238.xml"/><Relationship Id="rId2" Type="http://schemas.openxmlformats.org/officeDocument/2006/relationships/tags" Target="../tags/tag220.xml"/><Relationship Id="rId19" Type="http://schemas.openxmlformats.org/officeDocument/2006/relationships/tags" Target="../tags/tag237.xml"/><Relationship Id="rId18" Type="http://schemas.openxmlformats.org/officeDocument/2006/relationships/tags" Target="../tags/tag236.xml"/><Relationship Id="rId17" Type="http://schemas.openxmlformats.org/officeDocument/2006/relationships/tags" Target="../tags/tag235.xml"/><Relationship Id="rId16" Type="http://schemas.openxmlformats.org/officeDocument/2006/relationships/tags" Target="../tags/tag234.xml"/><Relationship Id="rId15" Type="http://schemas.openxmlformats.org/officeDocument/2006/relationships/tags" Target="../tags/tag233.xml"/><Relationship Id="rId14" Type="http://schemas.openxmlformats.org/officeDocument/2006/relationships/tags" Target="../tags/tag232.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tags" Target="../tags/tag219.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9.png"/><Relationship Id="rId2" Type="http://schemas.openxmlformats.org/officeDocument/2006/relationships/tags" Target="../tags/tag243.xml"/><Relationship Id="rId1" Type="http://schemas.openxmlformats.org/officeDocument/2006/relationships/tags" Target="../tags/tag24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5.xml"/><Relationship Id="rId1" Type="http://schemas.openxmlformats.org/officeDocument/2006/relationships/tags" Target="../tags/tag24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7.xml"/><Relationship Id="rId1" Type="http://schemas.openxmlformats.org/officeDocument/2006/relationships/tags" Target="../tags/tag246.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tags" Target="../tags/tag249.xml"/><Relationship Id="rId1" Type="http://schemas.openxmlformats.org/officeDocument/2006/relationships/tags" Target="../tags/tag248.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1.png"/><Relationship Id="rId2" Type="http://schemas.openxmlformats.org/officeDocument/2006/relationships/tags" Target="../tags/tag251.xml"/><Relationship Id="rId1" Type="http://schemas.openxmlformats.org/officeDocument/2006/relationships/tags" Target="../tags/tag25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69035"/>
            <a:ext cx="10870565" cy="470852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一、排尿活动的评估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74725" y="1319530"/>
            <a:ext cx="10022205" cy="4407535"/>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（三）排尿异常的观察</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1. 尿潴留</a:t>
            </a:r>
            <a:r>
              <a:rPr lang="zh-CN" altLang="en-US" dirty="0">
                <a:latin typeface="微软雅黑" panose="020B0503020204020204" charset="-122"/>
                <a:ea typeface="微软雅黑" panose="020B0503020204020204" charset="-122"/>
              </a:rPr>
              <a:t>　指膀胱内潴留大量尿液而不能自主排出。膀胱容积可增至3 000 ～ 4 000 mL，患者主诉下腹痛、排尿困难，体检可见耻骨上膨隆，扪及囊样包块，叩诊呈实音，有压痛。常见原因有机械性梗阻、动力性梗阻或排尿习惯的改变等。</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2. 尿失禁</a:t>
            </a:r>
            <a:r>
              <a:rPr lang="zh-CN" altLang="en-US" dirty="0">
                <a:latin typeface="微软雅黑" panose="020B0503020204020204" charset="-122"/>
                <a:ea typeface="微软雅黑" panose="020B0503020204020204" charset="-122"/>
              </a:rPr>
              <a:t>　指排尿失去意识控制，尿液不自主地流出。患者皮肤长期受尿液的刺激，易导致压疮。</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（1）真性尿失禁（持续性尿失禁）：指膀胱完全不能储存尿液，有一些尿液便会不自主地流出，膀胱处于空虚状态，持续发生滴尿现象。</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（2）假性尿失禁（充溢性尿失禁）：当膀胱充盈达到一定压力时，尿液不自主地溢出或滴出，膀胱压力降低时，排尿立即停止，但膀胱仍处于胀满状态。多见于糖尿病患者。</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（3）压力性尿失禁：当打喷嚏、咳嗽、大笑或运动时使腹肌收缩，腹内压升高，不自主地排出少量尿液。</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6" name="组合 115"/>
          <p:cNvGrpSpPr/>
          <p:nvPr/>
        </p:nvGrpSpPr>
        <p:grpSpPr>
          <a:xfrm>
            <a:off x="1289050" y="2733675"/>
            <a:ext cx="2754313" cy="661988"/>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（一）年龄和性别</a:t>
              </a:r>
              <a:endParaRPr sz="1600"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100" baseline="0" noProof="0">
                <a:ln>
                  <a:noFill/>
                </a:ln>
                <a:solidFill>
                  <a:srgbClr val="FFFFFF">
                    <a:lumMod val="50000"/>
                  </a:srgbClr>
                </a:solidFill>
                <a:effectLst/>
                <a:uLnTx/>
                <a:uFillTx/>
              </a:endParaRPr>
            </a:p>
          </p:txBody>
        </p:sp>
      </p:grpSp>
      <p:grpSp>
        <p:nvGrpSpPr>
          <p:cNvPr id="117" name="组合 116"/>
          <p:cNvGrpSpPr/>
          <p:nvPr/>
        </p:nvGrpSpPr>
        <p:grpSpPr>
          <a:xfrm>
            <a:off x="4240213" y="2733675"/>
            <a:ext cx="2752725" cy="661988"/>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600" strike="noStrike" kern="0" spc="-100" noProof="1" dirty="0">
                  <a:solidFill>
                    <a:srgbClr val="FFFFFF"/>
                  </a:solidFill>
                  <a:uFillTx/>
                  <a:latin typeface="微软雅黑" panose="020B0503020204020204" charset="-122"/>
                  <a:ea typeface="微软雅黑" panose="020B0503020204020204" charset="-122"/>
                </a:rPr>
                <a:t>（二）心理因素</a:t>
              </a:r>
              <a:endParaRPr lang="en-US" altLang="zh-CN" sz="1600"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100" baseline="0" noProof="0">
                <a:ln>
                  <a:noFill/>
                </a:ln>
                <a:solidFill>
                  <a:srgbClr val="FFFFFF">
                    <a:lumMod val="50000"/>
                  </a:srgbClr>
                </a:solidFill>
                <a:effectLst/>
                <a:uLnTx/>
                <a:uFillTx/>
              </a:endParaRPr>
            </a:p>
          </p:txBody>
        </p:sp>
      </p:grpSp>
      <p:sp>
        <p:nvSpPr>
          <p:cNvPr id="112" name="右箭头 16"/>
          <p:cNvSpPr/>
          <p:nvPr>
            <p:custDataLst>
              <p:tags r:id="rId5"/>
            </p:custDataLst>
          </p:nvPr>
        </p:nvSpPr>
        <p:spPr>
          <a:xfrm flipH="1">
            <a:off x="3360420" y="4801870"/>
            <a:ext cx="683260" cy="410210"/>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nvGrpSpPr>
          <p:cNvPr id="129" name="组合 128"/>
          <p:cNvGrpSpPr/>
          <p:nvPr/>
        </p:nvGrpSpPr>
        <p:grpSpPr>
          <a:xfrm>
            <a:off x="4241800" y="4657725"/>
            <a:ext cx="2751138" cy="661988"/>
            <a:chOff x="6115" y="7016"/>
            <a:chExt cx="4333" cy="1106"/>
          </a:xfrm>
        </p:grpSpPr>
        <p:sp>
          <p:nvSpPr>
            <p:cNvPr id="108" name="圆角矩形 11"/>
            <p:cNvSpPr/>
            <p:nvPr>
              <p:custDataLst>
                <p:tags r:id="rId6"/>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（六）排尿习惯</a:t>
              </a:r>
              <a:endPar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7"/>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8"/>
            </p:custDataLst>
          </p:nvPr>
        </p:nvSpPr>
        <p:spPr>
          <a:xfrm>
            <a:off x="7191375" y="2733675"/>
            <a:ext cx="1871663" cy="661988"/>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（三）饮食和气候因素</a:t>
            </a:r>
            <a:endPar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nvGrpSpPr>
          <p:cNvPr id="126" name="组合 125"/>
          <p:cNvGrpSpPr/>
          <p:nvPr/>
        </p:nvGrpSpPr>
        <p:grpSpPr>
          <a:xfrm>
            <a:off x="9018588" y="2767013"/>
            <a:ext cx="1892300" cy="1452562"/>
            <a:chOff x="13709" y="3911"/>
            <a:chExt cx="2980" cy="2428"/>
          </a:xfrm>
        </p:grpSpPr>
        <p:sp>
          <p:nvSpPr>
            <p:cNvPr id="122" name="圆角右箭头 19"/>
            <p:cNvSpPr/>
            <p:nvPr>
              <p:custDataLst>
                <p:tags r:id="rId9"/>
              </p:custDataLst>
            </p:nvPr>
          </p:nvSpPr>
          <p:spPr>
            <a:xfrm rot="5400000">
              <a:off x="14149" y="3870"/>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24" name="圆角矩形 8"/>
            <p:cNvSpPr/>
            <p:nvPr>
              <p:custDataLst>
                <p:tags r:id="rId10"/>
              </p:custDataLst>
            </p:nvPr>
          </p:nvSpPr>
          <p:spPr>
            <a:xfrm>
              <a:off x="13709" y="5233"/>
              <a:ext cx="2980"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（四）治疗与检查</a:t>
              </a:r>
              <a:endPar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grpSp>
        <p:nvGrpSpPr>
          <p:cNvPr id="128" name="组合 127"/>
          <p:cNvGrpSpPr/>
          <p:nvPr/>
        </p:nvGrpSpPr>
        <p:grpSpPr>
          <a:xfrm>
            <a:off x="7191375" y="4400550"/>
            <a:ext cx="2808288" cy="938213"/>
            <a:chOff x="10760" y="6551"/>
            <a:chExt cx="4423" cy="1571"/>
          </a:xfrm>
        </p:grpSpPr>
        <p:sp>
          <p:nvSpPr>
            <p:cNvPr id="107" name="圆角矩形 10"/>
            <p:cNvSpPr/>
            <p:nvPr>
              <p:custDataLst>
                <p:tags r:id="rId11"/>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uLnTx/>
                  <a:uFillTx/>
                  <a:latin typeface="微软雅黑" panose="020B0503020204020204" charset="-122"/>
                  <a:ea typeface="微软雅黑" panose="020B0503020204020204" charset="-122"/>
                  <a:sym typeface="Arial" panose="020B0604020202020204" pitchFamily="34" charset="0"/>
                </a:rPr>
                <a:t>（五）疾病</a:t>
              </a:r>
              <a:endParaRPr sz="1600" strike="noStrike" kern="0" spc="100" noProof="1">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2"/>
              </p:custDataLst>
            </p:nvPr>
          </p:nvSpPr>
          <p:spPr>
            <a:xfrm rot="10800000">
              <a:off x="13961" y="6551"/>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2" name="Title 6"/>
          <p:cNvSpPr txBox="1"/>
          <p:nvPr>
            <p:custDataLst>
              <p:tags r:id="rId13"/>
            </p:custDataLst>
          </p:nvPr>
        </p:nvSpPr>
        <p:spPr>
          <a:xfrm>
            <a:off x="876300" y="1234758"/>
            <a:ext cx="10439400" cy="4413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20000"/>
              <a:buFont typeface="Wingdings" panose="05000000000000000000" charset="0"/>
              <a:buChar char="u"/>
            </a:pPr>
            <a:r>
              <a:rPr lang="zh-CN" altLang="en-US" sz="1600" b="1"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正常情况下，排尿受意识支配，无痛苦、无障碍、可自主随意进行，但诸多因素可以影响排尿活动。</a:t>
            </a:r>
            <a:endParaRPr lang="zh-CN" altLang="en-US" sz="1600" b="1"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1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二、影响排尿的因素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圆角矩形 8"/>
          <p:cNvSpPr/>
          <p:nvPr>
            <p:custDataLst>
              <p:tags r:id="rId15"/>
            </p:custDataLst>
          </p:nvPr>
        </p:nvSpPr>
        <p:spPr>
          <a:xfrm>
            <a:off x="1305243" y="4657725"/>
            <a:ext cx="1892300" cy="661670"/>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（七）排尿环境</a:t>
            </a:r>
            <a:endPar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p:tgtEl>
                                          <p:spTgt spid="117"/>
                                        </p:tgtEl>
                                        <p:attrNameLst>
                                          <p:attrName>ppt_x</p:attrName>
                                        </p:attrNameLst>
                                      </p:cBhvr>
                                      <p:tavLst>
                                        <p:tav tm="0">
                                          <p:val>
                                            <p:strVal val="#ppt_x-#ppt_w*1.125000"/>
                                          </p:val>
                                        </p:tav>
                                        <p:tav tm="100000">
                                          <p:val>
                                            <p:strVal val="#ppt_x"/>
                                          </p:val>
                                        </p:tav>
                                      </p:tavLst>
                                    </p:anim>
                                    <p:animEffect transition="in" filter="wipe(right)">
                                      <p:cBhvr>
                                        <p:cTn id="13" dur="500"/>
                                        <p:tgtEl>
                                          <p:spTgt spid="11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p:cTn id="17" dur="500"/>
                                        <p:tgtEl>
                                          <p:spTgt spid="105"/>
                                        </p:tgtEl>
                                        <p:attrNameLst>
                                          <p:attrName>ppt_x</p:attrName>
                                        </p:attrNameLst>
                                      </p:cBhvr>
                                      <p:tavLst>
                                        <p:tav tm="0">
                                          <p:val>
                                            <p:strVal val="#ppt_x-#ppt_w*1.125000"/>
                                          </p:val>
                                        </p:tav>
                                        <p:tav tm="100000">
                                          <p:val>
                                            <p:strVal val="#ppt_x"/>
                                          </p:val>
                                        </p:tav>
                                      </p:tavLst>
                                    </p:anim>
                                    <p:animEffect transition="in" filter="wipe(right)">
                                      <p:cBhvr>
                                        <p:cTn id="18" dur="500"/>
                                        <p:tgtEl>
                                          <p:spTgt spid="105"/>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p:cTn id="22" dur="500"/>
                                        <p:tgtEl>
                                          <p:spTgt spid="126"/>
                                        </p:tgtEl>
                                        <p:attrNameLst>
                                          <p:attrName>ppt_y</p:attrName>
                                        </p:attrNameLst>
                                      </p:cBhvr>
                                      <p:tavLst>
                                        <p:tav tm="0">
                                          <p:val>
                                            <p:strVal val="#ppt_y-#ppt_h*1.125000"/>
                                          </p:val>
                                        </p:tav>
                                        <p:tav tm="100000">
                                          <p:val>
                                            <p:strVal val="#ppt_y"/>
                                          </p:val>
                                        </p:tav>
                                      </p:tavLst>
                                    </p:anim>
                                    <p:animEffect transition="in" filter="wipe(down)">
                                      <p:cBhvr>
                                        <p:cTn id="23" dur="500"/>
                                        <p:tgtEl>
                                          <p:spTgt spid="126"/>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p:tgtEl>
                                          <p:spTgt spid="128"/>
                                        </p:tgtEl>
                                        <p:attrNameLst>
                                          <p:attrName>ppt_x</p:attrName>
                                        </p:attrNameLst>
                                      </p:cBhvr>
                                      <p:tavLst>
                                        <p:tav tm="0">
                                          <p:val>
                                            <p:strVal val="#ppt_x+#ppt_w*1.125000"/>
                                          </p:val>
                                        </p:tav>
                                        <p:tav tm="100000">
                                          <p:val>
                                            <p:strVal val="#ppt_x"/>
                                          </p:val>
                                        </p:tav>
                                      </p:tavLst>
                                    </p:anim>
                                    <p:animEffect transition="in" filter="wipe(left)">
                                      <p:cBhvr>
                                        <p:cTn id="28" dur="500"/>
                                        <p:tgtEl>
                                          <p:spTgt spid="12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p:cTn id="32" dur="500"/>
                                        <p:tgtEl>
                                          <p:spTgt spid="129"/>
                                        </p:tgtEl>
                                        <p:attrNameLst>
                                          <p:attrName>ppt_x</p:attrName>
                                        </p:attrNameLst>
                                      </p:cBhvr>
                                      <p:tavLst>
                                        <p:tav tm="0">
                                          <p:val>
                                            <p:strVal val="#ppt_x+#ppt_w*1.125000"/>
                                          </p:val>
                                        </p:tav>
                                        <p:tav tm="100000">
                                          <p:val>
                                            <p:strVal val="#ppt_x"/>
                                          </p:val>
                                        </p:tav>
                                      </p:tavLst>
                                    </p:anim>
                                    <p:animEffect transition="in" filter="wipe(left)">
                                      <p:cBhvr>
                                        <p:cTn id="3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574800" y="2363788"/>
            <a:ext cx="1862138" cy="1350962"/>
            <a:chOff x="2329" y="3890"/>
            <a:chExt cx="2990" cy="2320"/>
          </a:xfrm>
        </p:grpSpPr>
        <p:sp>
          <p:nvSpPr>
            <p:cNvPr id="6" name="任意多边形 5"/>
            <p:cNvSpPr/>
            <p:nvPr>
              <p:custDataLst>
                <p:tags r:id="rId1"/>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45" name="矩形 44"/>
            <p:cNvSpPr/>
            <p:nvPr>
              <p:custDataLst>
                <p:tags r:id="rId2"/>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 name="椭圆 6"/>
            <p:cNvSpPr/>
            <p:nvPr>
              <p:custDataLst>
                <p:tags r:id="rId3"/>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4"/>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 心理护理</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8" name="组合 7"/>
          <p:cNvGrpSpPr/>
          <p:nvPr/>
        </p:nvGrpSpPr>
        <p:grpSpPr>
          <a:xfrm>
            <a:off x="3978275" y="2363788"/>
            <a:ext cx="1863725" cy="1328737"/>
            <a:chOff x="6165" y="3890"/>
            <a:chExt cx="2993" cy="2284"/>
          </a:xfrm>
        </p:grpSpPr>
        <p:sp>
          <p:nvSpPr>
            <p:cNvPr id="10" name="任意多边形 9"/>
            <p:cNvSpPr/>
            <p:nvPr>
              <p:custDataLst>
                <p:tags r:id="rId5"/>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EEDFF"/>
                </a:solidFill>
              </a:endParaRPr>
            </a:p>
          </p:txBody>
        </p:sp>
        <p:sp>
          <p:nvSpPr>
            <p:cNvPr id="11" name="矩形 10"/>
            <p:cNvSpPr/>
            <p:nvPr>
              <p:custDataLst>
                <p:tags r:id="rId6"/>
              </p:custDataLst>
            </p:nvPr>
          </p:nvSpPr>
          <p:spPr>
            <a:xfrm>
              <a:off x="6165" y="3890"/>
              <a:ext cx="2990" cy="120"/>
            </a:xfrm>
            <a:prstGeom prst="rect">
              <a:avLst/>
            </a:prstGeom>
            <a:solidFill>
              <a:schemeClr val="accent3">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7"/>
              </p:custDataLst>
            </p:nvPr>
          </p:nvSpPr>
          <p:spPr>
            <a:xfrm>
              <a:off x="8369" y="5431"/>
              <a:ext cx="694" cy="743"/>
            </a:xfrm>
            <a:prstGeom prst="ellipse">
              <a:avLst/>
            </a:prstGeom>
            <a:solidFill>
              <a:schemeClr val="accent3">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8"/>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提供隐蔽的排尿环境</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3" name="组合 12"/>
          <p:cNvGrpSpPr/>
          <p:nvPr/>
        </p:nvGrpSpPr>
        <p:grpSpPr>
          <a:xfrm>
            <a:off x="6342063" y="2389188"/>
            <a:ext cx="1862137" cy="1335087"/>
            <a:chOff x="10109" y="3879"/>
            <a:chExt cx="2990" cy="2296"/>
          </a:xfrm>
        </p:grpSpPr>
        <p:sp>
          <p:nvSpPr>
            <p:cNvPr id="52" name="任意多边形 51"/>
            <p:cNvSpPr/>
            <p:nvPr>
              <p:custDataLst>
                <p:tags r:id="rId9"/>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53" name="矩形 52"/>
            <p:cNvSpPr/>
            <p:nvPr>
              <p:custDataLst>
                <p:tags r:id="rId10"/>
              </p:custDataLst>
            </p:nvPr>
          </p:nvSpPr>
          <p:spPr>
            <a:xfrm>
              <a:off x="10109" y="3879"/>
              <a:ext cx="2990" cy="131"/>
            </a:xfrm>
            <a:prstGeom prst="rect">
              <a:avLst/>
            </a:prstGeom>
            <a:solidFill>
              <a:schemeClr val="accent1">
                <a:lumMod val="75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1"/>
              </p:custDataLst>
            </p:nvPr>
          </p:nvSpPr>
          <p:spPr>
            <a:xfrm>
              <a:off x="12310" y="5432"/>
              <a:ext cx="694" cy="743"/>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2"/>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姿势和体位</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5" name="组合 4"/>
          <p:cNvGrpSpPr/>
          <p:nvPr/>
        </p:nvGrpSpPr>
        <p:grpSpPr>
          <a:xfrm>
            <a:off x="8688388" y="2395538"/>
            <a:ext cx="1862137" cy="1349375"/>
            <a:chOff x="2329" y="3890"/>
            <a:chExt cx="2990" cy="2320"/>
          </a:xfrm>
        </p:grpSpPr>
        <p:sp>
          <p:nvSpPr>
            <p:cNvPr id="9" name="任意多边形 8"/>
            <p:cNvSpPr/>
            <p:nvPr>
              <p:custDataLst>
                <p:tags r:id="rId1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12" name="矩形 11"/>
            <p:cNvSpPr/>
            <p:nvPr>
              <p:custDataLst>
                <p:tags r:id="rId14"/>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4" name="椭圆 13"/>
            <p:cNvSpPr/>
            <p:nvPr>
              <p:custDataLst>
                <p:tags r:id="rId15"/>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4</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15" name="文本框 14"/>
            <p:cNvSpPr txBox="1"/>
            <p:nvPr>
              <p:custDataLst>
                <p:tags r:id="rId1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热敷和按摩</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4" name="组合 3"/>
          <p:cNvGrpSpPr/>
          <p:nvPr/>
        </p:nvGrpSpPr>
        <p:grpSpPr>
          <a:xfrm>
            <a:off x="1584325" y="4057650"/>
            <a:ext cx="1862138" cy="1350963"/>
            <a:chOff x="2329" y="3890"/>
            <a:chExt cx="2990" cy="2320"/>
          </a:xfrm>
        </p:grpSpPr>
        <p:sp>
          <p:nvSpPr>
            <p:cNvPr id="17" name="任意多边形 16"/>
            <p:cNvSpPr/>
            <p:nvPr>
              <p:custDataLst>
                <p:tags r:id="rId17"/>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18" name="矩形 17"/>
            <p:cNvSpPr/>
            <p:nvPr>
              <p:custDataLst>
                <p:tags r:id="rId18"/>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9" name="椭圆 18"/>
            <p:cNvSpPr/>
            <p:nvPr>
              <p:custDataLst>
                <p:tags r:id="rId19"/>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5</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20" name="文本框 19"/>
            <p:cNvSpPr txBox="1"/>
            <p:nvPr>
              <p:custDataLst>
                <p:tags r:id="rId20"/>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rPr>
                <a:t>诱导排尿</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21" name="组合 20"/>
          <p:cNvGrpSpPr/>
          <p:nvPr/>
        </p:nvGrpSpPr>
        <p:grpSpPr>
          <a:xfrm>
            <a:off x="3987800" y="4057650"/>
            <a:ext cx="1863725" cy="1328738"/>
            <a:chOff x="6165" y="3890"/>
            <a:chExt cx="2993" cy="2284"/>
          </a:xfrm>
        </p:grpSpPr>
        <p:sp>
          <p:nvSpPr>
            <p:cNvPr id="22" name="任意多边形 21"/>
            <p:cNvSpPr/>
            <p:nvPr>
              <p:custDataLst>
                <p:tags r:id="rId21"/>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EEDFF"/>
                </a:solidFill>
              </a:endParaRPr>
            </a:p>
          </p:txBody>
        </p:sp>
        <p:sp>
          <p:nvSpPr>
            <p:cNvPr id="23" name="矩形 22"/>
            <p:cNvSpPr/>
            <p:nvPr>
              <p:custDataLst>
                <p:tags r:id="rId22"/>
              </p:custDataLst>
            </p:nvPr>
          </p:nvSpPr>
          <p:spPr>
            <a:xfrm>
              <a:off x="6165" y="3890"/>
              <a:ext cx="2990" cy="120"/>
            </a:xfrm>
            <a:prstGeom prst="rect">
              <a:avLst/>
            </a:prstGeom>
            <a:solidFill>
              <a:schemeClr val="accent3">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24" name="椭圆 23"/>
            <p:cNvSpPr/>
            <p:nvPr>
              <p:custDataLst>
                <p:tags r:id="rId23"/>
              </p:custDataLst>
            </p:nvPr>
          </p:nvSpPr>
          <p:spPr>
            <a:xfrm>
              <a:off x="8369" y="5431"/>
              <a:ext cx="694" cy="743"/>
            </a:xfrm>
            <a:prstGeom prst="ellipse">
              <a:avLst/>
            </a:prstGeom>
            <a:solidFill>
              <a:schemeClr val="accent3">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6</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25" name="文本框 24"/>
            <p:cNvSpPr txBox="1"/>
            <p:nvPr>
              <p:custDataLst>
                <p:tags r:id="rId24"/>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用药</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26" name="组合 25"/>
          <p:cNvGrpSpPr/>
          <p:nvPr/>
        </p:nvGrpSpPr>
        <p:grpSpPr>
          <a:xfrm>
            <a:off x="6351588" y="4083050"/>
            <a:ext cx="1862137" cy="1335088"/>
            <a:chOff x="10109" y="3879"/>
            <a:chExt cx="2990" cy="2296"/>
          </a:xfrm>
        </p:grpSpPr>
        <p:sp>
          <p:nvSpPr>
            <p:cNvPr id="27" name="任意多边形 26"/>
            <p:cNvSpPr/>
            <p:nvPr>
              <p:custDataLst>
                <p:tags r:id="rId25"/>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28" name="矩形 27"/>
            <p:cNvSpPr/>
            <p:nvPr>
              <p:custDataLst>
                <p:tags r:id="rId26"/>
              </p:custDataLst>
            </p:nvPr>
          </p:nvSpPr>
          <p:spPr>
            <a:xfrm>
              <a:off x="10109" y="3879"/>
              <a:ext cx="2990" cy="131"/>
            </a:xfrm>
            <a:prstGeom prst="rect">
              <a:avLst/>
            </a:prstGeom>
            <a:solidFill>
              <a:schemeClr val="accent1">
                <a:lumMod val="75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29" name="椭圆 28"/>
            <p:cNvSpPr/>
            <p:nvPr>
              <p:custDataLst>
                <p:tags r:id="rId27"/>
              </p:custDataLst>
            </p:nvPr>
          </p:nvSpPr>
          <p:spPr>
            <a:xfrm>
              <a:off x="12310" y="5432"/>
              <a:ext cx="694" cy="743"/>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7</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30" name="文本框 29"/>
            <p:cNvSpPr txBox="1"/>
            <p:nvPr>
              <p:custDataLst>
                <p:tags r:id="rId28"/>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导尿</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31" name="组合 30"/>
          <p:cNvGrpSpPr/>
          <p:nvPr/>
        </p:nvGrpSpPr>
        <p:grpSpPr>
          <a:xfrm>
            <a:off x="8697913" y="4089400"/>
            <a:ext cx="1862137" cy="1349375"/>
            <a:chOff x="2329" y="3890"/>
            <a:chExt cx="2990" cy="2320"/>
          </a:xfrm>
        </p:grpSpPr>
        <p:sp>
          <p:nvSpPr>
            <p:cNvPr id="32" name="任意多边形 31"/>
            <p:cNvSpPr/>
            <p:nvPr>
              <p:custDataLst>
                <p:tags r:id="rId29"/>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33" name="矩形 32"/>
            <p:cNvSpPr/>
            <p:nvPr>
              <p:custDataLst>
                <p:tags r:id="rId30"/>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34" name="椭圆 33"/>
            <p:cNvSpPr/>
            <p:nvPr>
              <p:custDataLst>
                <p:tags r:id="rId31"/>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8</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35" name="文本框 34"/>
            <p:cNvSpPr txBox="1"/>
            <p:nvPr>
              <p:custDataLst>
                <p:tags r:id="rId32"/>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健康教育</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3" name="Title 6"/>
          <p:cNvSpPr txBox="1"/>
          <p:nvPr>
            <p:custDataLst>
              <p:tags r:id="rId33"/>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三、排尿异常的护理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6" name="Title 6"/>
          <p:cNvSpPr txBox="1"/>
          <p:nvPr>
            <p:custDataLst>
              <p:tags r:id="rId34"/>
            </p:custDataLst>
          </p:nvPr>
        </p:nvSpPr>
        <p:spPr>
          <a:xfrm>
            <a:off x="876300" y="1234758"/>
            <a:ext cx="1043940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20000"/>
              <a:buFont typeface="Wingdings" panose="05000000000000000000" charset="0"/>
              <a:buChar char="u"/>
            </a:pPr>
            <a:r>
              <a:rPr lang="zh-CN" altLang="en-US" sz="1800" b="1"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（一）尿潴留患者的护理</a:t>
            </a:r>
            <a:endParaRPr lang="zh-CN" altLang="en-US" sz="1800" b="1"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500"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anim calcmode="lin" valueType="num">
                                      <p:cBhvr>
                                        <p:cTn id="44" dur="500" fill="hold"/>
                                        <p:tgtEl>
                                          <p:spTgt spid="26"/>
                                        </p:tgtEl>
                                        <p:attrNameLst>
                                          <p:attrName>ppt_x</p:attrName>
                                        </p:attrNameLst>
                                      </p:cBhvr>
                                      <p:tavLst>
                                        <p:tav tm="0">
                                          <p:val>
                                            <p:strVal val="#ppt_x"/>
                                          </p:val>
                                        </p:tav>
                                        <p:tav tm="100000">
                                          <p:val>
                                            <p:strVal val="#ppt_x"/>
                                          </p:val>
                                        </p:tav>
                                      </p:tavLst>
                                    </p:anim>
                                    <p:anim calcmode="lin" valueType="num">
                                      <p:cBhvr>
                                        <p:cTn id="45" dur="5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500"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anim calcmode="lin" valueType="num">
                                      <p:cBhvr>
                                        <p:cTn id="50" dur="500" fill="hold"/>
                                        <p:tgtEl>
                                          <p:spTgt spid="31"/>
                                        </p:tgtEl>
                                        <p:attrNameLst>
                                          <p:attrName>ppt_x</p:attrName>
                                        </p:attrNameLst>
                                      </p:cBhvr>
                                      <p:tavLst>
                                        <p:tav tm="0">
                                          <p:val>
                                            <p:strVal val="#ppt_x"/>
                                          </p:val>
                                        </p:tav>
                                        <p:tav tm="100000">
                                          <p:val>
                                            <p:strVal val="#ppt_x"/>
                                          </p:val>
                                        </p:tav>
                                      </p:tavLst>
                                    </p:anim>
                                    <p:anim calcmode="lin" valueType="num">
                                      <p:cBhvr>
                                        <p:cTn id="5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6" name="组合 115"/>
          <p:cNvGrpSpPr/>
          <p:nvPr/>
        </p:nvGrpSpPr>
        <p:grpSpPr>
          <a:xfrm>
            <a:off x="1289050" y="2733675"/>
            <a:ext cx="2754313" cy="661988"/>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心理护理</a:t>
              </a:r>
              <a:endParaRPr sz="1600"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100" baseline="0" noProof="0">
                <a:ln>
                  <a:noFill/>
                </a:ln>
                <a:solidFill>
                  <a:srgbClr val="FFFFFF">
                    <a:lumMod val="50000"/>
                  </a:srgbClr>
                </a:solidFill>
                <a:effectLst/>
                <a:uLnTx/>
                <a:uFillTx/>
              </a:endParaRPr>
            </a:p>
          </p:txBody>
        </p:sp>
      </p:grpSp>
      <p:grpSp>
        <p:nvGrpSpPr>
          <p:cNvPr id="117" name="组合 116"/>
          <p:cNvGrpSpPr/>
          <p:nvPr/>
        </p:nvGrpSpPr>
        <p:grpSpPr>
          <a:xfrm>
            <a:off x="4240213" y="2733675"/>
            <a:ext cx="2752725" cy="661988"/>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600" kern="0" spc="-100" dirty="0">
                  <a:uFillTx/>
                  <a:latin typeface="微软雅黑" panose="020B0503020204020204" charset="-122"/>
                  <a:ea typeface="微软雅黑" panose="020B0503020204020204" charset="-122"/>
                  <a:sym typeface="+mn-ea"/>
                </a:rPr>
                <a:t>2. 皮肤护理</a:t>
              </a:r>
              <a:endParaRPr lang="en-US" altLang="zh-CN" sz="1600" kern="0" spc="-100" dirty="0">
                <a:uFillTx/>
                <a:latin typeface="微软雅黑" panose="020B0503020204020204" charset="-122"/>
                <a:ea typeface="微软雅黑" panose="020B0503020204020204" charset="-122"/>
                <a:sym typeface="+mn-ea"/>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100" baseline="0" noProof="0">
                <a:ln>
                  <a:noFill/>
                </a:ln>
                <a:solidFill>
                  <a:srgbClr val="FFFFFF">
                    <a:lumMod val="50000"/>
                  </a:srgbClr>
                </a:solidFill>
                <a:effectLst/>
                <a:uLnTx/>
                <a:uFillTx/>
              </a:endParaRPr>
            </a:p>
          </p:txBody>
        </p:sp>
      </p:grpSp>
      <p:sp>
        <p:nvSpPr>
          <p:cNvPr id="112" name="右箭头 16"/>
          <p:cNvSpPr/>
          <p:nvPr>
            <p:custDataLst>
              <p:tags r:id="rId5"/>
            </p:custDataLst>
          </p:nvPr>
        </p:nvSpPr>
        <p:spPr>
          <a:xfrm flipH="1">
            <a:off x="3360420" y="4801870"/>
            <a:ext cx="683260" cy="410210"/>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nvGrpSpPr>
          <p:cNvPr id="129" name="组合 128"/>
          <p:cNvGrpSpPr/>
          <p:nvPr/>
        </p:nvGrpSpPr>
        <p:grpSpPr>
          <a:xfrm>
            <a:off x="4241800" y="4657725"/>
            <a:ext cx="2751138" cy="661988"/>
            <a:chOff x="6115" y="7016"/>
            <a:chExt cx="4333" cy="1106"/>
          </a:xfrm>
        </p:grpSpPr>
        <p:sp>
          <p:nvSpPr>
            <p:cNvPr id="108" name="圆角矩形 11"/>
            <p:cNvSpPr/>
            <p:nvPr>
              <p:custDataLst>
                <p:tags r:id="rId6"/>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6. 室内环境</a:t>
              </a:r>
              <a:endPar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7"/>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8"/>
            </p:custDataLst>
          </p:nvPr>
        </p:nvSpPr>
        <p:spPr>
          <a:xfrm>
            <a:off x="7191375" y="2733675"/>
            <a:ext cx="1871663" cy="661988"/>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3. 外部引流</a:t>
            </a:r>
            <a:endPar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nvGrpSpPr>
          <p:cNvPr id="126" name="组合 125"/>
          <p:cNvGrpSpPr/>
          <p:nvPr/>
        </p:nvGrpSpPr>
        <p:grpSpPr>
          <a:xfrm>
            <a:off x="9018588" y="2767013"/>
            <a:ext cx="1892300" cy="1452562"/>
            <a:chOff x="13709" y="3911"/>
            <a:chExt cx="2980" cy="2428"/>
          </a:xfrm>
        </p:grpSpPr>
        <p:sp>
          <p:nvSpPr>
            <p:cNvPr id="122" name="圆角右箭头 19"/>
            <p:cNvSpPr/>
            <p:nvPr>
              <p:custDataLst>
                <p:tags r:id="rId9"/>
              </p:custDataLst>
            </p:nvPr>
          </p:nvSpPr>
          <p:spPr>
            <a:xfrm rot="5400000">
              <a:off x="14149" y="3870"/>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24" name="圆角矩形 8"/>
            <p:cNvSpPr/>
            <p:nvPr>
              <p:custDataLst>
                <p:tags r:id="rId10"/>
              </p:custDataLst>
            </p:nvPr>
          </p:nvSpPr>
          <p:spPr>
            <a:xfrm>
              <a:off x="13709" y="5233"/>
              <a:ext cx="2980"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4. 排尿功能训练</a:t>
              </a:r>
              <a:endPar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grpSp>
        <p:nvGrpSpPr>
          <p:cNvPr id="128" name="组合 127"/>
          <p:cNvGrpSpPr/>
          <p:nvPr/>
        </p:nvGrpSpPr>
        <p:grpSpPr>
          <a:xfrm>
            <a:off x="7191375" y="4400550"/>
            <a:ext cx="2808288" cy="938213"/>
            <a:chOff x="10760" y="6551"/>
            <a:chExt cx="4423" cy="1571"/>
          </a:xfrm>
        </p:grpSpPr>
        <p:sp>
          <p:nvSpPr>
            <p:cNvPr id="107" name="圆角矩形 10"/>
            <p:cNvSpPr/>
            <p:nvPr>
              <p:custDataLst>
                <p:tags r:id="rId11"/>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uLnTx/>
                  <a:uFillTx/>
                  <a:latin typeface="微软雅黑" panose="020B0503020204020204" charset="-122"/>
                  <a:ea typeface="微软雅黑" panose="020B0503020204020204" charset="-122"/>
                  <a:sym typeface="Arial" panose="020B0604020202020204" pitchFamily="34" charset="0"/>
                </a:rPr>
                <a:t>5. 留置导尿管引流　</a:t>
              </a:r>
              <a:endParaRPr sz="1600" strike="noStrike" kern="0" spc="100" noProof="1">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2"/>
              </p:custDataLst>
            </p:nvPr>
          </p:nvSpPr>
          <p:spPr>
            <a:xfrm rot="10800000">
              <a:off x="13961" y="6551"/>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2" name="Title 6"/>
          <p:cNvSpPr txBox="1"/>
          <p:nvPr>
            <p:custDataLst>
              <p:tags r:id="rId13"/>
            </p:custDataLst>
          </p:nvPr>
        </p:nvSpPr>
        <p:spPr>
          <a:xfrm>
            <a:off x="876300" y="1234758"/>
            <a:ext cx="1043940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20000"/>
              <a:buFont typeface="Wingdings" panose="05000000000000000000" charset="0"/>
              <a:buChar char="u"/>
            </a:pPr>
            <a:r>
              <a:rPr lang="zh-CN" altLang="en-US" sz="1800" b="1"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（二）尿失禁患者的护理</a:t>
            </a:r>
            <a:endParaRPr lang="zh-CN" altLang="en-US" sz="1800" b="1"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1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三、排尿异常的护理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圆角矩形 8"/>
          <p:cNvSpPr/>
          <p:nvPr>
            <p:custDataLst>
              <p:tags r:id="rId15"/>
            </p:custDataLst>
          </p:nvPr>
        </p:nvSpPr>
        <p:spPr>
          <a:xfrm>
            <a:off x="1305243" y="4657725"/>
            <a:ext cx="1892300" cy="661670"/>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7. 健康教育</a:t>
            </a:r>
            <a:endPar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p:tgtEl>
                                          <p:spTgt spid="117"/>
                                        </p:tgtEl>
                                        <p:attrNameLst>
                                          <p:attrName>ppt_x</p:attrName>
                                        </p:attrNameLst>
                                      </p:cBhvr>
                                      <p:tavLst>
                                        <p:tav tm="0">
                                          <p:val>
                                            <p:strVal val="#ppt_x-#ppt_w*1.125000"/>
                                          </p:val>
                                        </p:tav>
                                        <p:tav tm="100000">
                                          <p:val>
                                            <p:strVal val="#ppt_x"/>
                                          </p:val>
                                        </p:tav>
                                      </p:tavLst>
                                    </p:anim>
                                    <p:animEffect transition="in" filter="wipe(right)">
                                      <p:cBhvr>
                                        <p:cTn id="13" dur="500"/>
                                        <p:tgtEl>
                                          <p:spTgt spid="11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p:cTn id="17" dur="500"/>
                                        <p:tgtEl>
                                          <p:spTgt spid="105"/>
                                        </p:tgtEl>
                                        <p:attrNameLst>
                                          <p:attrName>ppt_x</p:attrName>
                                        </p:attrNameLst>
                                      </p:cBhvr>
                                      <p:tavLst>
                                        <p:tav tm="0">
                                          <p:val>
                                            <p:strVal val="#ppt_x-#ppt_w*1.125000"/>
                                          </p:val>
                                        </p:tav>
                                        <p:tav tm="100000">
                                          <p:val>
                                            <p:strVal val="#ppt_x"/>
                                          </p:val>
                                        </p:tav>
                                      </p:tavLst>
                                    </p:anim>
                                    <p:animEffect transition="in" filter="wipe(right)">
                                      <p:cBhvr>
                                        <p:cTn id="18" dur="500"/>
                                        <p:tgtEl>
                                          <p:spTgt spid="105"/>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p:cTn id="22" dur="500"/>
                                        <p:tgtEl>
                                          <p:spTgt spid="126"/>
                                        </p:tgtEl>
                                        <p:attrNameLst>
                                          <p:attrName>ppt_y</p:attrName>
                                        </p:attrNameLst>
                                      </p:cBhvr>
                                      <p:tavLst>
                                        <p:tav tm="0">
                                          <p:val>
                                            <p:strVal val="#ppt_y-#ppt_h*1.125000"/>
                                          </p:val>
                                        </p:tav>
                                        <p:tav tm="100000">
                                          <p:val>
                                            <p:strVal val="#ppt_y"/>
                                          </p:val>
                                        </p:tav>
                                      </p:tavLst>
                                    </p:anim>
                                    <p:animEffect transition="in" filter="wipe(down)">
                                      <p:cBhvr>
                                        <p:cTn id="23" dur="500"/>
                                        <p:tgtEl>
                                          <p:spTgt spid="126"/>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p:tgtEl>
                                          <p:spTgt spid="128"/>
                                        </p:tgtEl>
                                        <p:attrNameLst>
                                          <p:attrName>ppt_x</p:attrName>
                                        </p:attrNameLst>
                                      </p:cBhvr>
                                      <p:tavLst>
                                        <p:tav tm="0">
                                          <p:val>
                                            <p:strVal val="#ppt_x+#ppt_w*1.125000"/>
                                          </p:val>
                                        </p:tav>
                                        <p:tav tm="100000">
                                          <p:val>
                                            <p:strVal val="#ppt_x"/>
                                          </p:val>
                                        </p:tav>
                                      </p:tavLst>
                                    </p:anim>
                                    <p:animEffect transition="in" filter="wipe(left)">
                                      <p:cBhvr>
                                        <p:cTn id="28" dur="500"/>
                                        <p:tgtEl>
                                          <p:spTgt spid="12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p:cTn id="32" dur="500"/>
                                        <p:tgtEl>
                                          <p:spTgt spid="129"/>
                                        </p:tgtEl>
                                        <p:attrNameLst>
                                          <p:attrName>ppt_x</p:attrName>
                                        </p:attrNameLst>
                                      </p:cBhvr>
                                      <p:tavLst>
                                        <p:tav tm="0">
                                          <p:val>
                                            <p:strVal val="#ppt_x+#ppt_w*1.125000"/>
                                          </p:val>
                                        </p:tav>
                                        <p:tav tm="100000">
                                          <p:val>
                                            <p:strVal val="#ppt_x"/>
                                          </p:val>
                                        </p:tav>
                                      </p:tavLst>
                                    </p:anim>
                                    <p:animEffect transition="in" filter="wipe(left)">
                                      <p:cBhvr>
                                        <p:cTn id="3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四、导尿术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903980" y="1929130"/>
            <a:ext cx="733806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导尿术是在严格无菌技术操作下，将导尿管经尿道插入膀胱引出尿液的方法。</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【目的】</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（1）协助诊断。（2）为尿潴留患者引流出尿液以减轻痛苦。（3）为膀胱肿瘤患者进行膀胱腔内化疗。</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【评估】</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（1）患者的年龄、性别、病情、临床诊断、导尿的目的。（2）患者的意识情况、生命体征、心理状态、对解释的理解及合作程度。（3）腹部触诊了解膀胱的充盈程度、尿道解剖位置及会阴部皮肤黏膜情况。</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919480" y="2780030"/>
            <a:ext cx="2735580" cy="246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43050"/>
            <a:ext cx="10870565" cy="443039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四、导尿术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9490" y="1635125"/>
            <a:ext cx="10193655"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1. 操作者准备</a:t>
            </a:r>
            <a:r>
              <a:rPr lang="zh-CN" altLang="en-US" dirty="0">
                <a:latin typeface="微软雅黑" panose="020B0503020204020204" charset="-122"/>
                <a:ea typeface="微软雅黑" panose="020B0503020204020204" charset="-122"/>
              </a:rPr>
              <a:t>　衣帽整洁，洗手，戴口罩。熟悉导尿术的目的、方法和原则，向患者解释导尿术的目的和注意事项，取得患者及家属的同意。</a:t>
            </a:r>
            <a:r>
              <a:rPr lang="zh-CN" altLang="en-US" b="1" dirty="0">
                <a:solidFill>
                  <a:srgbClr val="5A84AF"/>
                </a:solidFill>
                <a:latin typeface="微软雅黑" panose="020B0503020204020204" charset="-122"/>
                <a:ea typeface="微软雅黑" panose="020B0503020204020204" charset="-122"/>
              </a:rPr>
              <a:t>2. 用物准备</a:t>
            </a:r>
            <a:r>
              <a:rPr lang="zh-CN" altLang="en-US" dirty="0">
                <a:latin typeface="微软雅黑" panose="020B0503020204020204" charset="-122"/>
                <a:ea typeface="微软雅黑" panose="020B0503020204020204" charset="-122"/>
              </a:rPr>
              <a:t>（1）外阴初步消毒用物：治疗碗 1 个（内盛消毒液棉球 10 余个、血管钳或镊子 1 把），弯盘 1 个，一次性手套。（2）无菌导尿包：内有弯盘 2 个，血管钳 2 把，消毒棉球袋 1 个（内盛4 个棉球），润滑油棉球 1 个，标本瓶 1 个，粗细不同的气囊导尿管各 1 根，纱布 2 块，洞巾 1 块，治疗巾 l 块，集尿袋 1 个。（3）其他：无菌手套 1 双，消毒溶液，小橡胶单和治疗巾或一次性垫巾，便盆及便盆巾，屏风，治疗车，浴巾或小绒毯，男患者导尿时增加纱布 2 块。</a:t>
            </a:r>
            <a:r>
              <a:rPr lang="zh-CN" altLang="en-US" b="1" dirty="0">
                <a:solidFill>
                  <a:srgbClr val="5A84AF"/>
                </a:solidFill>
                <a:latin typeface="微软雅黑" panose="020B0503020204020204" charset="-122"/>
                <a:ea typeface="微软雅黑" panose="020B0503020204020204" charset="-122"/>
              </a:rPr>
              <a:t>3. 患者准备</a:t>
            </a:r>
            <a:r>
              <a:rPr lang="zh-CN" altLang="en-US" dirty="0">
                <a:latin typeface="微软雅黑" panose="020B0503020204020204" charset="-122"/>
                <a:ea typeface="微软雅黑" panose="020B0503020204020204" charset="-122"/>
              </a:rPr>
              <a:t>　患者和家属了解导尿的目的、意义、过程、安全性、注意事项及配合操作的要点。指导或协助患者清洗会阴部。4. 环境准备　酌情关闭门窗，屏风遮挡，调节室温。</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四、导尿术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60095" y="1184275"/>
            <a:ext cx="1019365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548640" y="2007235"/>
            <a:ext cx="5400675" cy="4229100"/>
          </a:xfrm>
          <a:prstGeom prst="rect">
            <a:avLst/>
          </a:prstGeom>
        </p:spPr>
      </p:pic>
      <p:pic>
        <p:nvPicPr>
          <p:cNvPr id="5" name="图片 4"/>
          <p:cNvPicPr>
            <a:picLocks noChangeAspect="1"/>
          </p:cNvPicPr>
          <p:nvPr/>
        </p:nvPicPr>
        <p:blipFill>
          <a:blip r:embed="rId3"/>
          <a:stretch>
            <a:fillRect/>
          </a:stretch>
        </p:blipFill>
        <p:spPr>
          <a:xfrm>
            <a:off x="6385560" y="1898015"/>
            <a:ext cx="5248275" cy="4600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四、导尿术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60095" y="1184275"/>
            <a:ext cx="1019365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662305" y="2051685"/>
            <a:ext cx="5172075" cy="4133850"/>
          </a:xfrm>
          <a:prstGeom prst="rect">
            <a:avLst/>
          </a:prstGeom>
        </p:spPr>
      </p:pic>
      <p:pic>
        <p:nvPicPr>
          <p:cNvPr id="6" name="图片 5"/>
          <p:cNvPicPr>
            <a:picLocks noChangeAspect="1"/>
          </p:cNvPicPr>
          <p:nvPr/>
        </p:nvPicPr>
        <p:blipFill>
          <a:blip r:embed="rId3"/>
          <a:stretch>
            <a:fillRect/>
          </a:stretch>
        </p:blipFill>
        <p:spPr>
          <a:xfrm>
            <a:off x="6198870" y="2471420"/>
            <a:ext cx="5276850" cy="3486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43050"/>
            <a:ext cx="10870565" cy="443039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四、导尿术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9490" y="1635125"/>
            <a:ext cx="10193655"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用物备齐，操作方法正确、熟练。（2）保护患者自尊，使其痛苦减轻，感觉舒适安全，能够达到导尿的目的。（3）符合无菌操作原则，操作过程无污染。（4）动作轻稳，护患沟通有效，患者未发生泌尿系统损伤或感染。</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严格执行查对制度及无菌技术操作原则。（2）维护患者自尊，保护患者隐私，加强护患沟通，遮挡操作环境，注意保暖。（3）为女患者导尿时，如误入阴道应更换导尿管重新插入。老（4）选择光滑和粗细适宜的导尿管，插管时动作要轻柔、防止损伤尿道黏膜。（5）若膀胱高度膨胀，患者又极度虚弱时，第一次放尿不应超过1 000 mL。（6）为男患者插导尿管时，因膀胱颈部肌肉收缩产生阻力，应稍停片刻，嘱患者做深呼吸后，再慢慢插入。</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65555"/>
            <a:ext cx="10870565" cy="47078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五、导尿管留置术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50900" y="1595120"/>
            <a:ext cx="10356215" cy="4048125"/>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导尿管留置术是在导尿后，将导尿管保留在膀胱内，引流尿液的方法。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抢救危重、休克患者时正确记录尿量和测量尿比重，以密切观察患者病情变化。（2）某些泌尿系统手术后的患者留置导尿管，便于引流和冲洗，并减轻手术切口的张力，有利于伤口愈合。（3）为截瘫、昏迷引起的尿失禁或会阴部有伤口的患者留置导尿管，以保持会阴部干燥、清洁。（4）为盆腔内手术做准备，排空膀胱，保持膀胱空虚，避免术中误伤。（5）用于膀胱冲洗及膀胱滴药时。（6）为尿失禁患者行膀胱功能训练</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（1）患者的年龄、性别、病情、临床诊断、留置导尿的目的。（2）患者的意识情况、生命体征、心理状态、对解释的理解合作程度。（3）腹部触诊了解膀胱的充盈程度，尿道解剖位置及会阴部皮肤黏膜情况。</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789430"/>
            <a:ext cx="10870565" cy="37312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五、导尿管留置术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50900" y="2118995"/>
            <a:ext cx="10356215" cy="299974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衣帽整洁，洗手，戴口罩。熟悉留置导尿术的目的、方法。向患者解释留置导尿管的目的和注意事项，取得患者及家属的同意。</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用物准备　同导尿术用物。</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患者准备　患者和家属了解留置导尿管的目的、意义、过程和注意事项，知道如何配合操作，学会在活动时如何防止尿管滑落。</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酌情关闭门窗，屏风遮挡，调节室温。</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789430"/>
            <a:ext cx="10870565" cy="37312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五、导尿管留置术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75360" y="2760345"/>
            <a:ext cx="4289425" cy="133794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导尿管留置术操作步骤及要点说明见表 12-3。</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5728970" y="2378710"/>
            <a:ext cx="5276850" cy="2552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10640"/>
            <a:ext cx="10870565" cy="46990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五、导尿管留置术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17880" y="1536700"/>
            <a:ext cx="10556875" cy="424624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操作方法正确、熟练，动作轻稳，符合无菌操作原则，操作过程无污染。（2）患者及家属认识留置导尿管的重要性，能够配合。（3）操作中关心、保护患者。（4）患者置管期间，护理措施有效，导尿管固定，引流通畅，未发生泌尿系统损伤或感染及脱管现象。</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膨胀的气囊不能卡在尿道内口，以免气囊压迫膀胱内壁，造成黏膜的损伤。（2）男患者留置导尿管用胶布加固蝶形胶布，只能作半环形，不能作环形固定，以免影响阴茎的血液循环，导致阴茎的充血水肿，甚至坏死。（3）留置导尿管患者的护理。（4）停止留置导尿时，先排尽尿液，用注射器抽出气囊导尿管中的液体（或轻轻撕脱胶布），嘱患者深呼吸并放松，轻稳地拔出导尿管，协助患者穿裤，置舒适体位，记录拔管时间、尿液引流量、患者反应。</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10640"/>
            <a:ext cx="10870565" cy="469900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五、导尿管留置术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62025" y="1658620"/>
            <a:ext cx="5747385" cy="383095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（1）向患者及其家属解释留置导尿管的目的和护理方法，使其认识到预防泌尿系统感染的重要性。教会患者如何配合操作，减少污染。</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（2）若病情允许，鼓励患者多饮水及适当活动，每天维持尿量 2 000 m</a:t>
            </a:r>
            <a:r>
              <a:rPr lang="en-US" altLang="zh-CN" dirty="0">
                <a:latin typeface="微软雅黑" panose="020B0503020204020204" charset="-122"/>
                <a:ea typeface="微软雅黑" panose="020B0503020204020204" charset="-122"/>
              </a:rPr>
              <a:t>L</a:t>
            </a:r>
            <a:r>
              <a:rPr lang="zh-CN" altLang="en-US" dirty="0">
                <a:latin typeface="微软雅黑" panose="020B0503020204020204" charset="-122"/>
                <a:ea typeface="微软雅黑" panose="020B0503020204020204" charset="-122"/>
              </a:rPr>
              <a:t>以上，以减少感染，预防尿路结石的形成。</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（3）患者离床活动时，导尿管及集尿袋应妥善安置（如用胶布将导尿管远端固定在大腿上），以防脱落。</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169150" y="1907540"/>
            <a:ext cx="3724275" cy="3333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96088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排便护理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一、排便活动的评估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12850" y="1929130"/>
            <a:ext cx="1000125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（一）正常粪便的观察</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1. 排便次数</a:t>
            </a:r>
            <a:r>
              <a:rPr lang="zh-CN" altLang="en-US" dirty="0">
                <a:latin typeface="微软雅黑" panose="020B0503020204020204" charset="-122"/>
                <a:ea typeface="微软雅黑" panose="020B0503020204020204" charset="-122"/>
              </a:rPr>
              <a:t>　排便是人体的基本生理需要，排便次数因人而异，一般成人每天有 1 ～ 2 次通畅的大便，婴幼儿每天 3 ～ 5 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2. 排便量</a:t>
            </a:r>
            <a:r>
              <a:rPr lang="zh-CN" altLang="en-US" dirty="0">
                <a:latin typeface="微软雅黑" panose="020B0503020204020204" charset="-122"/>
                <a:ea typeface="微软雅黑" panose="020B0503020204020204" charset="-122"/>
              </a:rPr>
              <a:t>　正常成人每天平均排便量为100～300 g，与食物的种类、数量、摄入的液体量及消化器官功能有关。</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3. 粪便的性状</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（1）形状与颜色：正常粪便柔软成形，呈黄褐色或棕黄色，婴儿粪便呈黄色或金黄色，粪便颜色可因摄入食物和药物的不同而发生变化。</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（2）混合物与气味：粪便内容物主要是食物残渣，含少量黏液，有时含不消化的食物残渣。</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一、排便活动的评估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12850" y="1929130"/>
            <a:ext cx="1000125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（一）正常粪便的观察</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1. 排便次数</a:t>
            </a:r>
            <a:r>
              <a:rPr lang="zh-CN" altLang="en-US" dirty="0">
                <a:latin typeface="微软雅黑" panose="020B0503020204020204" charset="-122"/>
                <a:ea typeface="微软雅黑" panose="020B0503020204020204" charset="-122"/>
              </a:rPr>
              <a:t>　排便是人体的基本生理需要，排便次数因人而异，一般成人每天有 1 ～ 2 次通畅的大便，婴幼儿每天 3 ～ 5 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2. 排便量</a:t>
            </a:r>
            <a:r>
              <a:rPr lang="zh-CN" altLang="en-US" dirty="0">
                <a:latin typeface="微软雅黑" panose="020B0503020204020204" charset="-122"/>
                <a:ea typeface="微软雅黑" panose="020B0503020204020204" charset="-122"/>
              </a:rPr>
              <a:t>　正常成人每天平均排便量为100～300 g，与食物的种类、数量、摄入的液体量及消化器官功能有关。</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3. 粪便的性状</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（1）形状与颜色：正常粪便柔软成形，呈黄褐色或棕黄色，婴儿粪便呈黄色或金黄色，粪便颜色可因摄入食物和药物的不同而发生变化。</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（2）混合物与气味：粪便内容物主要是食物残渣，含少量黏液，有时含不消化的食物残渣。</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378075" y="2409825"/>
            <a:ext cx="7527925" cy="3105150"/>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499"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次数</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2"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7036" y="457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形状</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5"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 颜色</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8"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 混合物</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气味</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06513"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06514"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06515"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06516"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06517"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2" name="文本框 1"/>
          <p:cNvSpPr txBox="1"/>
          <p:nvPr>
            <p:custDataLst>
              <p:tags r:id="rId21"/>
            </p:custDataLst>
          </p:nvPr>
        </p:nvSpPr>
        <p:spPr>
          <a:xfrm>
            <a:off x="1028700" y="1355725"/>
            <a:ext cx="9569450" cy="45910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40000"/>
              </a:lnSpc>
              <a:spcBef>
                <a:spcPts val="1000"/>
              </a:spcBef>
              <a:spcAft>
                <a:spcPts val="0"/>
              </a:spcAft>
              <a:buSzPct val="100000"/>
              <a:buFont typeface="Wingdings" panose="05000000000000000000" charset="0"/>
              <a:buNone/>
            </a:pPr>
            <a:r>
              <a:rPr sz="1800" b="1" strike="noStrike" noProof="1" dirty="0">
                <a:solidFill>
                  <a:srgbClr val="2E75B6"/>
                </a:solidFill>
                <a:uFillTx/>
                <a:latin typeface="微软雅黑" panose="020B0503020204020204" charset="-122"/>
                <a:ea typeface="微软雅黑" panose="020B0503020204020204" charset="-122"/>
                <a:cs typeface="+mn-cs"/>
                <a:sym typeface="+mn-ea"/>
              </a:rPr>
              <a:t>（二）异常粪便的观察</a:t>
            </a:r>
            <a:endParaRPr sz="1800" b="1" strike="noStrike" noProof="1" dirty="0">
              <a:solidFill>
                <a:srgbClr val="2E75B6"/>
              </a:solidFill>
              <a:uFillTx/>
              <a:latin typeface="微软雅黑" panose="020B0503020204020204" charset="-122"/>
              <a:ea typeface="微软雅黑" panose="020B0503020204020204" charset="-122"/>
              <a:cs typeface="+mn-cs"/>
              <a:sym typeface="+mn-ea"/>
            </a:endParaRPr>
          </a:p>
        </p:txBody>
      </p:sp>
      <p:sp>
        <p:nvSpPr>
          <p:cNvPr id="23" name="Title 6"/>
          <p:cNvSpPr txBox="1"/>
          <p:nvPr>
            <p:custDataLst>
              <p:tags r:id="rId2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一、排便活动的评估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一、排便活动的评估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8265" y="1929130"/>
            <a:ext cx="590804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（1）便秘：</a:t>
            </a:r>
            <a:r>
              <a:rPr lang="zh-CN" altLang="en-US" dirty="0">
                <a:latin typeface="微软雅黑" panose="020B0503020204020204" charset="-122"/>
                <a:ea typeface="微软雅黑" panose="020B0503020204020204" charset="-122"/>
              </a:rPr>
              <a:t>指正常的排便形态改变，排便次数减少，粪质干硬，排便困难。便秘时每 2 ～ 3 天或更长时间排便一次，无规律性，常伴有乏力、食欲不振、腹痛及腹胀、消化不良等。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（2）腹泻：</a:t>
            </a:r>
            <a:r>
              <a:rPr lang="zh-CN" altLang="en-US" dirty="0">
                <a:latin typeface="微软雅黑" panose="020B0503020204020204" charset="-122"/>
                <a:ea typeface="微软雅黑" panose="020B0503020204020204" charset="-122"/>
              </a:rPr>
              <a:t>指正常的排便形态改变，肠蠕动增快，排便次数增多，粪质稀薄不成形。腹泻时常伴有恶心、呕吐、腹痛、里急后重。粪便中可有黏液或少量血液。</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（3）大便失禁：</a:t>
            </a:r>
            <a:r>
              <a:rPr lang="zh-CN" altLang="en-US" dirty="0">
                <a:latin typeface="微软雅黑" panose="020B0503020204020204" charset="-122"/>
                <a:ea typeface="微软雅黑" panose="020B0503020204020204" charset="-122"/>
              </a:rPr>
              <a:t>指肛门括约肌不受意识控制而不自主地排便。</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7715885" y="2055495"/>
            <a:ext cx="3260725" cy="3578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6" name="组合 115"/>
          <p:cNvGrpSpPr/>
          <p:nvPr/>
        </p:nvGrpSpPr>
        <p:grpSpPr>
          <a:xfrm>
            <a:off x="1289050" y="2733675"/>
            <a:ext cx="2754313" cy="661988"/>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sz="1600"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a:t>
              </a:r>
              <a:r>
                <a:rPr sz="1600"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年龄</a:t>
              </a:r>
              <a:endParaRPr sz="1600"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100" baseline="0" noProof="0">
                <a:ln>
                  <a:noFill/>
                </a:ln>
                <a:solidFill>
                  <a:srgbClr val="FFFFFF">
                    <a:lumMod val="50000"/>
                  </a:srgbClr>
                </a:solidFill>
                <a:effectLst/>
                <a:uLnTx/>
                <a:uFillTx/>
              </a:endParaRPr>
            </a:p>
          </p:txBody>
        </p:sp>
      </p:grpSp>
      <p:grpSp>
        <p:nvGrpSpPr>
          <p:cNvPr id="117" name="组合 116"/>
          <p:cNvGrpSpPr/>
          <p:nvPr/>
        </p:nvGrpSpPr>
        <p:grpSpPr>
          <a:xfrm>
            <a:off x="4240213" y="2733675"/>
            <a:ext cx="2752725" cy="661988"/>
            <a:chOff x="6112" y="3646"/>
            <a:chExt cx="433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600" kern="0" spc="-100" dirty="0">
                  <a:uFillTx/>
                  <a:latin typeface="微软雅黑" panose="020B0503020204020204" charset="-122"/>
                  <a:ea typeface="微软雅黑" panose="020B0503020204020204" charset="-122"/>
                  <a:sym typeface="+mn-ea"/>
                </a:rPr>
                <a:t>2. 饮食与液体</a:t>
              </a:r>
              <a:endParaRPr lang="en-US" altLang="zh-CN" sz="1600" kern="0" spc="-100" dirty="0">
                <a:uFillTx/>
                <a:latin typeface="微软雅黑" panose="020B0503020204020204" charset="-122"/>
                <a:ea typeface="微软雅黑" panose="020B0503020204020204" charset="-122"/>
                <a:sym typeface="+mn-ea"/>
              </a:endParaRPr>
            </a:p>
          </p:txBody>
        </p:sp>
        <p:sp>
          <p:nvSpPr>
            <p:cNvPr id="111" name="右箭头 14"/>
            <p:cNvSpPr/>
            <p:nvPr>
              <p:custDataLst>
                <p:tags r:id="rId4"/>
              </p:custDataLst>
            </p:nvPr>
          </p:nvSpPr>
          <p:spPr>
            <a:xfrm>
              <a:off x="9372" y="3856"/>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100" baseline="0" noProof="0">
                <a:ln>
                  <a:noFill/>
                </a:ln>
                <a:solidFill>
                  <a:srgbClr val="FFFFFF">
                    <a:lumMod val="50000"/>
                  </a:srgbClr>
                </a:solidFill>
                <a:effectLst/>
                <a:uLnTx/>
                <a:uFillTx/>
              </a:endParaRPr>
            </a:p>
          </p:txBody>
        </p:sp>
      </p:grpSp>
      <p:sp>
        <p:nvSpPr>
          <p:cNvPr id="112" name="右箭头 16"/>
          <p:cNvSpPr/>
          <p:nvPr>
            <p:custDataLst>
              <p:tags r:id="rId5"/>
            </p:custDataLst>
          </p:nvPr>
        </p:nvSpPr>
        <p:spPr>
          <a:xfrm flipH="1">
            <a:off x="3360420" y="4801870"/>
            <a:ext cx="683260" cy="410210"/>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nvGrpSpPr>
          <p:cNvPr id="129" name="组合 128"/>
          <p:cNvGrpSpPr/>
          <p:nvPr/>
        </p:nvGrpSpPr>
        <p:grpSpPr>
          <a:xfrm>
            <a:off x="4241800" y="4657725"/>
            <a:ext cx="2751138" cy="661988"/>
            <a:chOff x="6115" y="7016"/>
            <a:chExt cx="4333" cy="1106"/>
          </a:xfrm>
        </p:grpSpPr>
        <p:sp>
          <p:nvSpPr>
            <p:cNvPr id="108" name="圆角矩形 11"/>
            <p:cNvSpPr/>
            <p:nvPr>
              <p:custDataLst>
                <p:tags r:id="rId6"/>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6. 治疗因素</a:t>
              </a:r>
              <a:endPar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7"/>
              </p:custDataLst>
            </p:nvPr>
          </p:nvSpPr>
          <p:spPr>
            <a:xfrm flipH="1">
              <a:off x="9372" y="7227"/>
              <a:ext cx="1076" cy="685"/>
            </a:xfrm>
            <a:prstGeom prst="righ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8"/>
            </p:custDataLst>
          </p:nvPr>
        </p:nvSpPr>
        <p:spPr>
          <a:xfrm>
            <a:off x="7191375" y="2733675"/>
            <a:ext cx="1871663" cy="661988"/>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3. </a:t>
            </a:r>
            <a:r>
              <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活动</a:t>
            </a:r>
            <a:endPar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nvGrpSpPr>
          <p:cNvPr id="126" name="组合 125"/>
          <p:cNvGrpSpPr/>
          <p:nvPr/>
        </p:nvGrpSpPr>
        <p:grpSpPr>
          <a:xfrm>
            <a:off x="9018588" y="2767013"/>
            <a:ext cx="1892300" cy="1452562"/>
            <a:chOff x="13709" y="3911"/>
            <a:chExt cx="2980" cy="2428"/>
          </a:xfrm>
        </p:grpSpPr>
        <p:sp>
          <p:nvSpPr>
            <p:cNvPr id="122" name="圆角右箭头 19"/>
            <p:cNvSpPr/>
            <p:nvPr>
              <p:custDataLst>
                <p:tags r:id="rId9"/>
              </p:custDataLst>
            </p:nvPr>
          </p:nvSpPr>
          <p:spPr>
            <a:xfrm rot="5400000">
              <a:off x="14149" y="3870"/>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124" name="圆角矩形 8"/>
            <p:cNvSpPr/>
            <p:nvPr>
              <p:custDataLst>
                <p:tags r:id="rId10"/>
              </p:custDataLst>
            </p:nvPr>
          </p:nvSpPr>
          <p:spPr>
            <a:xfrm>
              <a:off x="13709" y="5233"/>
              <a:ext cx="2980"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4.</a:t>
              </a:r>
              <a:r>
                <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个人排便习惯</a:t>
              </a:r>
              <a:endPar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grpSp>
        <p:nvGrpSpPr>
          <p:cNvPr id="128" name="组合 127"/>
          <p:cNvGrpSpPr/>
          <p:nvPr/>
        </p:nvGrpSpPr>
        <p:grpSpPr>
          <a:xfrm>
            <a:off x="7191375" y="4400550"/>
            <a:ext cx="2808288" cy="938213"/>
            <a:chOff x="10760" y="6551"/>
            <a:chExt cx="4423" cy="1571"/>
          </a:xfrm>
        </p:grpSpPr>
        <p:sp>
          <p:nvSpPr>
            <p:cNvPr id="107" name="圆角矩形 10"/>
            <p:cNvSpPr/>
            <p:nvPr>
              <p:custDataLst>
                <p:tags r:id="rId11"/>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sz="1600" strike="noStrike" kern="0" spc="100" noProof="1">
                  <a:uLnTx/>
                  <a:uFillTx/>
                  <a:latin typeface="微软雅黑" panose="020B0503020204020204" charset="-122"/>
                  <a:ea typeface="微软雅黑" panose="020B0503020204020204" charset="-122"/>
                  <a:sym typeface="Arial" panose="020B0604020202020204" pitchFamily="34" charset="0"/>
                </a:rPr>
                <a:t>5.</a:t>
              </a:r>
              <a:r>
                <a:rPr sz="1600" strike="noStrike" kern="0" spc="100" noProof="1">
                  <a:uLnTx/>
                  <a:uFillTx/>
                  <a:latin typeface="微软雅黑" panose="020B0503020204020204" charset="-122"/>
                  <a:ea typeface="微软雅黑" panose="020B0503020204020204" charset="-122"/>
                  <a:sym typeface="Arial" panose="020B0604020202020204" pitchFamily="34" charset="0"/>
                </a:rPr>
                <a:t>心理因素</a:t>
              </a:r>
              <a:endParaRPr sz="1600" strike="noStrike" kern="0" spc="100" noProof="1">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2"/>
              </p:custDataLst>
            </p:nvPr>
          </p:nvSpPr>
          <p:spPr>
            <a:xfrm rot="10800000">
              <a:off x="13961" y="6551"/>
              <a:ext cx="1222" cy="1304"/>
            </a:xfrm>
            <a:prstGeom prst="bentArrow">
              <a:avLst/>
            </a:prstGeom>
            <a:solidFill>
              <a:srgbClr val="FFFFFF">
                <a:lumMod val="85000"/>
              </a:srgb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2" name="Title 6"/>
          <p:cNvSpPr txBox="1"/>
          <p:nvPr>
            <p:custDataLst>
              <p:tags r:id="rId13"/>
            </p:custDataLst>
          </p:nvPr>
        </p:nvSpPr>
        <p:spPr>
          <a:xfrm>
            <a:off x="876300" y="1234758"/>
            <a:ext cx="10439400" cy="9029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20000"/>
              <a:buFont typeface="Wingdings" panose="05000000000000000000" charset="0"/>
              <a:buChar char="u"/>
            </a:pPr>
            <a:r>
              <a:rPr lang="zh-CN" altLang="en-US" sz="1800"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正常情况下，排便活动受意识支配，无痛苦、无障碍、可自主随意进行。但诸多因素可以影响排便活动。</a:t>
            </a:r>
            <a:endParaRPr lang="zh-CN" altLang="en-US" sz="1800"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1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二、影响排便的因素</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圆角矩形 8"/>
          <p:cNvSpPr/>
          <p:nvPr>
            <p:custDataLst>
              <p:tags r:id="rId15"/>
            </p:custDataLst>
          </p:nvPr>
        </p:nvSpPr>
        <p:spPr>
          <a:xfrm>
            <a:off x="1305243" y="4657725"/>
            <a:ext cx="1892300" cy="661670"/>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rPr>
              <a:t>7. 疾病因素</a:t>
            </a:r>
            <a:endParaRPr sz="1600" strike="noStrike" kern="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p:tgtEl>
                                          <p:spTgt spid="117"/>
                                        </p:tgtEl>
                                        <p:attrNameLst>
                                          <p:attrName>ppt_x</p:attrName>
                                        </p:attrNameLst>
                                      </p:cBhvr>
                                      <p:tavLst>
                                        <p:tav tm="0">
                                          <p:val>
                                            <p:strVal val="#ppt_x-#ppt_w*1.125000"/>
                                          </p:val>
                                        </p:tav>
                                        <p:tav tm="100000">
                                          <p:val>
                                            <p:strVal val="#ppt_x"/>
                                          </p:val>
                                        </p:tav>
                                      </p:tavLst>
                                    </p:anim>
                                    <p:animEffect transition="in" filter="wipe(right)">
                                      <p:cBhvr>
                                        <p:cTn id="13" dur="500"/>
                                        <p:tgtEl>
                                          <p:spTgt spid="11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p:cTn id="17" dur="500"/>
                                        <p:tgtEl>
                                          <p:spTgt spid="105"/>
                                        </p:tgtEl>
                                        <p:attrNameLst>
                                          <p:attrName>ppt_x</p:attrName>
                                        </p:attrNameLst>
                                      </p:cBhvr>
                                      <p:tavLst>
                                        <p:tav tm="0">
                                          <p:val>
                                            <p:strVal val="#ppt_x-#ppt_w*1.125000"/>
                                          </p:val>
                                        </p:tav>
                                        <p:tav tm="100000">
                                          <p:val>
                                            <p:strVal val="#ppt_x"/>
                                          </p:val>
                                        </p:tav>
                                      </p:tavLst>
                                    </p:anim>
                                    <p:animEffect transition="in" filter="wipe(right)">
                                      <p:cBhvr>
                                        <p:cTn id="18" dur="500"/>
                                        <p:tgtEl>
                                          <p:spTgt spid="105"/>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p:cTn id="22" dur="500"/>
                                        <p:tgtEl>
                                          <p:spTgt spid="126"/>
                                        </p:tgtEl>
                                        <p:attrNameLst>
                                          <p:attrName>ppt_y</p:attrName>
                                        </p:attrNameLst>
                                      </p:cBhvr>
                                      <p:tavLst>
                                        <p:tav tm="0">
                                          <p:val>
                                            <p:strVal val="#ppt_y-#ppt_h*1.125000"/>
                                          </p:val>
                                        </p:tav>
                                        <p:tav tm="100000">
                                          <p:val>
                                            <p:strVal val="#ppt_y"/>
                                          </p:val>
                                        </p:tav>
                                      </p:tavLst>
                                    </p:anim>
                                    <p:animEffect transition="in" filter="wipe(down)">
                                      <p:cBhvr>
                                        <p:cTn id="23" dur="500"/>
                                        <p:tgtEl>
                                          <p:spTgt spid="126"/>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p:tgtEl>
                                          <p:spTgt spid="128"/>
                                        </p:tgtEl>
                                        <p:attrNameLst>
                                          <p:attrName>ppt_x</p:attrName>
                                        </p:attrNameLst>
                                      </p:cBhvr>
                                      <p:tavLst>
                                        <p:tav tm="0">
                                          <p:val>
                                            <p:strVal val="#ppt_x+#ppt_w*1.125000"/>
                                          </p:val>
                                        </p:tav>
                                        <p:tav tm="100000">
                                          <p:val>
                                            <p:strVal val="#ppt_x"/>
                                          </p:val>
                                        </p:tav>
                                      </p:tavLst>
                                    </p:anim>
                                    <p:animEffect transition="in" filter="wipe(left)">
                                      <p:cBhvr>
                                        <p:cTn id="28" dur="500"/>
                                        <p:tgtEl>
                                          <p:spTgt spid="12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p:cTn id="32" dur="500"/>
                                        <p:tgtEl>
                                          <p:spTgt spid="129"/>
                                        </p:tgtEl>
                                        <p:attrNameLst>
                                          <p:attrName>ppt_x</p:attrName>
                                        </p:attrNameLst>
                                      </p:cBhvr>
                                      <p:tavLst>
                                        <p:tav tm="0">
                                          <p:val>
                                            <p:strVal val="#ppt_x+#ppt_w*1.125000"/>
                                          </p:val>
                                        </p:tav>
                                        <p:tav tm="100000">
                                          <p:val>
                                            <p:strVal val="#ppt_x"/>
                                          </p:val>
                                        </p:tav>
                                      </p:tavLst>
                                    </p:anim>
                                    <p:animEffect transition="in" filter="wipe(left)">
                                      <p:cBhvr>
                                        <p:cTn id="3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Arc 39"/>
          <p:cNvSpPr/>
          <p:nvPr>
            <p:custDataLst>
              <p:tags r:id="rId1"/>
            </p:custDataLst>
          </p:nvPr>
        </p:nvSpPr>
        <p:spPr>
          <a:xfrm>
            <a:off x="8643938" y="2814638"/>
            <a:ext cx="2052638" cy="1873250"/>
          </a:xfrm>
          <a:prstGeom prst="arc">
            <a:avLst>
              <a:gd name="adj1" fmla="val 16200000"/>
              <a:gd name="adj2" fmla="val 5599041"/>
            </a:avLst>
          </a:prstGeom>
          <a:solidFill>
            <a:sysClr val="window" lastClr="FFFFFF"/>
          </a:solidFill>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cxnSp>
        <p:nvCxnSpPr>
          <p:cNvPr id="35" name="Straight Connector 40"/>
          <p:cNvCxnSpPr/>
          <p:nvPr>
            <p:custDataLst>
              <p:tags r:id="rId2"/>
            </p:custDataLst>
          </p:nvPr>
        </p:nvCxnSpPr>
        <p:spPr>
          <a:xfrm>
            <a:off x="1809750" y="4678363"/>
            <a:ext cx="7902575" cy="0"/>
          </a:xfrm>
          <a:prstGeom prst="line">
            <a:avLst/>
          </a:prstGeom>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36" name="Straight Connector 44"/>
          <p:cNvCxnSpPr/>
          <p:nvPr>
            <p:custDataLst>
              <p:tags r:id="rId3"/>
            </p:custDataLst>
          </p:nvPr>
        </p:nvCxnSpPr>
        <p:spPr>
          <a:xfrm>
            <a:off x="1895475" y="2819400"/>
            <a:ext cx="7810500" cy="0"/>
          </a:xfrm>
          <a:prstGeom prst="line">
            <a:avLst/>
          </a:prstGeom>
          <a:ln w="38100">
            <a:solidFill>
              <a:sysClr val="window" lastClr="FFFFFF">
                <a:lumMod val="75000"/>
              </a:sysClr>
            </a:solidFill>
            <a:headEnd type="diamond"/>
          </a:ln>
        </p:spPr>
        <p:style>
          <a:lnRef idx="1">
            <a:srgbClr val="1F74AD"/>
          </a:lnRef>
          <a:fillRef idx="0">
            <a:srgbClr val="1F74AD"/>
          </a:fillRef>
          <a:effectRef idx="0">
            <a:srgbClr val="1F74AD"/>
          </a:effectRef>
          <a:fontRef idx="minor">
            <a:srgbClr val="000000"/>
          </a:fontRef>
        </p:style>
      </p:cxnSp>
      <p:sp>
        <p:nvSpPr>
          <p:cNvPr id="39" name="Oval 60"/>
          <p:cNvSpPr/>
          <p:nvPr>
            <p:custDataLst>
              <p:tags r:id="rId4"/>
            </p:custDataLst>
          </p:nvPr>
        </p:nvSpPr>
        <p:spPr>
          <a:xfrm>
            <a:off x="2582863" y="2759075"/>
            <a:ext cx="131763" cy="131763"/>
          </a:xfrm>
          <a:prstGeom prst="ellipse">
            <a:avLst/>
          </a:prstGeom>
          <a:solidFill>
            <a:sysClr val="window" lastClr="FFFFFF"/>
          </a:solidFill>
          <a:ln w="38100">
            <a:solidFill>
              <a:srgbClr val="4276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2" name="组合 111"/>
          <p:cNvGrpSpPr/>
          <p:nvPr/>
        </p:nvGrpSpPr>
        <p:grpSpPr>
          <a:xfrm>
            <a:off x="1752600" y="2990850"/>
            <a:ext cx="1792288" cy="547688"/>
            <a:chOff x="2759" y="4709"/>
            <a:chExt cx="2824" cy="864"/>
          </a:xfrm>
        </p:grpSpPr>
        <p:sp>
          <p:nvSpPr>
            <p:cNvPr id="38" name="Shape 2772"/>
            <p:cNvSpPr/>
            <p:nvPr>
              <p:custDataLst>
                <p:tags r:id="rId5"/>
              </p:custDataLst>
            </p:nvPr>
          </p:nvSpPr>
          <p:spPr>
            <a:xfrm>
              <a:off x="2758" y="4708"/>
              <a:ext cx="2824" cy="865"/>
            </a:xfrm>
            <a:prstGeom prst="roundRect">
              <a:avLst>
                <a:gd name="adj" fmla="val 50000"/>
              </a:avLst>
            </a:prstGeom>
            <a:solidFill>
              <a:schemeClr val="accent1"/>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40" name="文本框 39"/>
            <p:cNvSpPr txBox="1"/>
            <p:nvPr>
              <p:custDataLst>
                <p:tags r:id="rId6"/>
              </p:custDataLst>
            </p:nvPr>
          </p:nvSpPr>
          <p:spPr>
            <a:xfrm>
              <a:off x="2838" y="4759"/>
              <a:ext cx="2665" cy="763"/>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rPr>
                <a:t>心理护理</a:t>
              </a:r>
              <a:endPar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76" name="文本框 75"/>
          <p:cNvSpPr txBox="1"/>
          <p:nvPr>
            <p:custDataLst>
              <p:tags r:id="rId7"/>
            </p:custDataLst>
          </p:nvPr>
        </p:nvSpPr>
        <p:spPr>
          <a:xfrm>
            <a:off x="2266950" y="230346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01</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78" name="Oval 51"/>
          <p:cNvSpPr/>
          <p:nvPr>
            <p:custDataLst>
              <p:tags r:id="rId8"/>
            </p:custDataLst>
          </p:nvPr>
        </p:nvSpPr>
        <p:spPr>
          <a:xfrm>
            <a:off x="2582863" y="4624388"/>
            <a:ext cx="131763" cy="131763"/>
          </a:xfrm>
          <a:prstGeom prst="ellipse">
            <a:avLst/>
          </a:prstGeom>
          <a:solidFill>
            <a:sysClr val="window" lastClr="FFFFFF"/>
          </a:solidFill>
          <a:ln w="38100">
            <a:solidFill>
              <a:srgbClr val="5E5CA2"/>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9" name="组合 118"/>
          <p:cNvGrpSpPr/>
          <p:nvPr/>
        </p:nvGrpSpPr>
        <p:grpSpPr>
          <a:xfrm>
            <a:off x="1752600" y="4868863"/>
            <a:ext cx="1792288" cy="549275"/>
            <a:chOff x="2759" y="7668"/>
            <a:chExt cx="2824" cy="864"/>
          </a:xfrm>
        </p:grpSpPr>
        <p:sp>
          <p:nvSpPr>
            <p:cNvPr id="80" name="Shape 2772"/>
            <p:cNvSpPr/>
            <p:nvPr>
              <p:custDataLst>
                <p:tags r:id="rId9"/>
              </p:custDataLst>
            </p:nvPr>
          </p:nvSpPr>
          <p:spPr>
            <a:xfrm>
              <a:off x="2758" y="7668"/>
              <a:ext cx="2824" cy="865"/>
            </a:xfrm>
            <a:prstGeom prst="roundRect">
              <a:avLst>
                <a:gd name="adj" fmla="val 50000"/>
              </a:avLst>
            </a:prstGeom>
            <a:solidFill>
              <a:schemeClr val="accent3">
                <a:lumMod val="75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82" name="文本框 81"/>
            <p:cNvSpPr txBox="1"/>
            <p:nvPr>
              <p:custDataLst>
                <p:tags r:id="rId10"/>
              </p:custDataLst>
            </p:nvPr>
          </p:nvSpPr>
          <p:spPr>
            <a:xfrm>
              <a:off x="2838" y="7719"/>
              <a:ext cx="2665" cy="763"/>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健康教育</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84" name="文本框 83"/>
          <p:cNvSpPr txBox="1"/>
          <p:nvPr>
            <p:custDataLst>
              <p:tags r:id="rId11"/>
            </p:custDataLst>
          </p:nvPr>
        </p:nvSpPr>
        <p:spPr>
          <a:xfrm>
            <a:off x="2266950" y="418941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08</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86" name="Oval 61"/>
          <p:cNvSpPr/>
          <p:nvPr>
            <p:custDataLst>
              <p:tags r:id="rId12"/>
            </p:custDataLst>
          </p:nvPr>
        </p:nvSpPr>
        <p:spPr>
          <a:xfrm>
            <a:off x="4684713" y="2759075"/>
            <a:ext cx="131763" cy="131763"/>
          </a:xfrm>
          <a:prstGeom prst="ellipse">
            <a:avLst/>
          </a:prstGeom>
          <a:solidFill>
            <a:sysClr val="window" lastClr="FFFFFF"/>
          </a:solidFill>
          <a:ln w="38100">
            <a:solidFill>
              <a:srgbClr val="00A09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3" name="组合 112"/>
          <p:cNvGrpSpPr/>
          <p:nvPr/>
        </p:nvGrpSpPr>
        <p:grpSpPr>
          <a:xfrm>
            <a:off x="3852863" y="2990850"/>
            <a:ext cx="1793875" cy="547688"/>
            <a:chOff x="6068" y="4709"/>
            <a:chExt cx="2824" cy="864"/>
          </a:xfrm>
        </p:grpSpPr>
        <p:sp>
          <p:nvSpPr>
            <p:cNvPr id="88" name="Shape 2772"/>
            <p:cNvSpPr/>
            <p:nvPr>
              <p:custDataLst>
                <p:tags r:id="rId13"/>
              </p:custDataLst>
            </p:nvPr>
          </p:nvSpPr>
          <p:spPr>
            <a:xfrm>
              <a:off x="6067" y="4708"/>
              <a:ext cx="2824" cy="865"/>
            </a:xfrm>
            <a:prstGeom prst="roundRect">
              <a:avLst>
                <a:gd name="adj" fmla="val 50000"/>
              </a:avLst>
            </a:prstGeom>
            <a:solidFill>
              <a:srgbClr val="00A09D"/>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90" name="文本框 89"/>
            <p:cNvSpPr txBox="1"/>
            <p:nvPr>
              <p:custDataLst>
                <p:tags r:id="rId14"/>
              </p:custDataLst>
            </p:nvPr>
          </p:nvSpPr>
          <p:spPr>
            <a:xfrm>
              <a:off x="6147" y="4759"/>
              <a:ext cx="2665" cy="763"/>
            </a:xfrm>
            <a:prstGeom prst="rect">
              <a:avLst/>
            </a:prstGeom>
            <a:noFill/>
          </p:spPr>
          <p:txBody>
            <a:bodyPr wrap="square" lIns="90000" tIns="46800" rIns="90000" rtlCol="0" anchor="ctr" anchorCtr="0">
              <a:no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提供适当的排便环境</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91" name="文本框 90"/>
          <p:cNvSpPr txBox="1"/>
          <p:nvPr>
            <p:custDataLst>
              <p:tags r:id="rId15"/>
            </p:custDataLst>
          </p:nvPr>
        </p:nvSpPr>
        <p:spPr>
          <a:xfrm>
            <a:off x="4367213" y="2303463"/>
            <a:ext cx="766763"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02</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92" name="Oval 51"/>
          <p:cNvSpPr/>
          <p:nvPr>
            <p:custDataLst>
              <p:tags r:id="rId16"/>
            </p:custDataLst>
          </p:nvPr>
        </p:nvSpPr>
        <p:spPr>
          <a:xfrm>
            <a:off x="4684713" y="4624388"/>
            <a:ext cx="131763" cy="131763"/>
          </a:xfrm>
          <a:prstGeom prst="ellipse">
            <a:avLst/>
          </a:prstGeom>
          <a:solidFill>
            <a:sysClr val="window" lastClr="FFFFFF"/>
          </a:solidFill>
          <a:ln w="38100">
            <a:solidFill>
              <a:srgbClr val="1891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8" name="组合 117"/>
          <p:cNvGrpSpPr/>
          <p:nvPr/>
        </p:nvGrpSpPr>
        <p:grpSpPr>
          <a:xfrm>
            <a:off x="3852863" y="4868863"/>
            <a:ext cx="1793875" cy="549275"/>
            <a:chOff x="6068" y="7668"/>
            <a:chExt cx="2824" cy="864"/>
          </a:xfrm>
        </p:grpSpPr>
        <p:sp>
          <p:nvSpPr>
            <p:cNvPr id="93" name="Shape 2772"/>
            <p:cNvSpPr/>
            <p:nvPr>
              <p:custDataLst>
                <p:tags r:id="rId17"/>
              </p:custDataLst>
            </p:nvPr>
          </p:nvSpPr>
          <p:spPr>
            <a:xfrm>
              <a:off x="6067" y="7668"/>
              <a:ext cx="2824" cy="865"/>
            </a:xfrm>
            <a:prstGeom prst="roundRect">
              <a:avLst>
                <a:gd name="adj" fmla="val 50000"/>
              </a:avLst>
            </a:prstGeom>
            <a:solidFill>
              <a:srgbClr val="1891A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94" name="文本框 93"/>
            <p:cNvSpPr txBox="1"/>
            <p:nvPr>
              <p:custDataLst>
                <p:tags r:id="rId18"/>
              </p:custDataLst>
            </p:nvPr>
          </p:nvSpPr>
          <p:spPr>
            <a:xfrm>
              <a:off x="6147" y="7719"/>
              <a:ext cx="2665" cy="763"/>
            </a:xfrm>
            <a:prstGeom prst="rect">
              <a:avLst/>
            </a:prstGeom>
            <a:noFill/>
          </p:spPr>
          <p:txBody>
            <a:bodyPr wrap="square" lIns="90000" tIns="46800" rIns="90000" rtlCol="0" anchor="ctr" anchorCtr="0">
              <a:no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rPr>
                <a:t>上述方法无效时，按医嘱给予灌肠</a:t>
              </a:r>
              <a:endPar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95" name="文本框 94"/>
          <p:cNvSpPr txBox="1"/>
          <p:nvPr>
            <p:custDataLst>
              <p:tags r:id="rId19"/>
            </p:custDataLst>
          </p:nvPr>
        </p:nvSpPr>
        <p:spPr>
          <a:xfrm>
            <a:off x="4367213" y="4189413"/>
            <a:ext cx="766763"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07</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96" name="Oval 61"/>
          <p:cNvSpPr/>
          <p:nvPr>
            <p:custDataLst>
              <p:tags r:id="rId20"/>
            </p:custDataLst>
          </p:nvPr>
        </p:nvSpPr>
        <p:spPr>
          <a:xfrm>
            <a:off x="6784975" y="2759075"/>
            <a:ext cx="131763" cy="131763"/>
          </a:xfrm>
          <a:prstGeom prst="ellipse">
            <a:avLst/>
          </a:prstGeom>
          <a:solidFill>
            <a:sysClr val="window" lastClr="FFFFFF"/>
          </a:solidFill>
          <a:ln w="38100">
            <a:solidFill>
              <a:srgbClr val="1891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4" name="组合 113"/>
          <p:cNvGrpSpPr/>
          <p:nvPr/>
        </p:nvGrpSpPr>
        <p:grpSpPr>
          <a:xfrm>
            <a:off x="5953125" y="2990850"/>
            <a:ext cx="1793875" cy="547688"/>
            <a:chOff x="9376" y="4709"/>
            <a:chExt cx="2825" cy="864"/>
          </a:xfrm>
        </p:grpSpPr>
        <p:sp>
          <p:nvSpPr>
            <p:cNvPr id="97" name="Shape 2772"/>
            <p:cNvSpPr/>
            <p:nvPr>
              <p:custDataLst>
                <p:tags r:id="rId21"/>
              </p:custDataLst>
            </p:nvPr>
          </p:nvSpPr>
          <p:spPr>
            <a:xfrm>
              <a:off x="9376" y="4708"/>
              <a:ext cx="2824" cy="865"/>
            </a:xfrm>
            <a:prstGeom prst="roundRect">
              <a:avLst>
                <a:gd name="adj" fmla="val 50000"/>
              </a:avLst>
            </a:prstGeom>
            <a:solidFill>
              <a:srgbClr val="1891A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90144" name="文本框 97"/>
            <p:cNvSpPr txBox="1"/>
            <p:nvPr>
              <p:custDataLst>
                <p:tags r:id="rId22"/>
              </p:custDataLst>
            </p:nvPr>
          </p:nvSpPr>
          <p:spPr>
            <a:xfrm>
              <a:off x="9376" y="4760"/>
              <a:ext cx="2824" cy="764"/>
            </a:xfrm>
            <a:prstGeom prst="rect">
              <a:avLst/>
            </a:prstGeom>
            <a:noFill/>
            <a:ln w="9525">
              <a:noFill/>
            </a:ln>
          </p:spPr>
          <p:txBody>
            <a:bodyPr wrap="square" lIns="90000" tIns="46800" rIns="90000" anchor="ctr" anchorCtr="0"/>
            <a:p>
              <a:pPr algn="ctr">
                <a:lnSpc>
                  <a:spcPct val="120000"/>
                </a:lnSpc>
              </a:pPr>
              <a:r>
                <a:rPr lang="zh-CN" altLang="en-US" sz="1200" b="1">
                  <a:solidFill>
                    <a:srgbClr val="FFFFFF"/>
                  </a:solidFill>
                  <a:latin typeface="微软雅黑" panose="020B0503020204020204" charset="-122"/>
                  <a:ea typeface="微软雅黑" panose="020B0503020204020204" charset="-122"/>
                  <a:sym typeface="Arial" panose="020B0604020202020204" pitchFamily="34" charset="0"/>
                </a:rPr>
                <a:t>选取适宜的排便姿势</a:t>
              </a:r>
              <a:endParaRPr lang="zh-CN" altLang="en-US" sz="1200" b="1">
                <a:solidFill>
                  <a:srgbClr val="FFFFFF"/>
                </a:solidFill>
                <a:latin typeface="微软雅黑" panose="020B0503020204020204" charset="-122"/>
                <a:ea typeface="微软雅黑" panose="020B0503020204020204" charset="-122"/>
                <a:sym typeface="Arial" panose="020B0604020202020204" pitchFamily="34" charset="0"/>
              </a:endParaRPr>
            </a:p>
          </p:txBody>
        </p:sp>
      </p:grpSp>
      <p:sp>
        <p:nvSpPr>
          <p:cNvPr id="99" name="文本框 98"/>
          <p:cNvSpPr txBox="1"/>
          <p:nvPr>
            <p:custDataLst>
              <p:tags r:id="rId23"/>
            </p:custDataLst>
          </p:nvPr>
        </p:nvSpPr>
        <p:spPr>
          <a:xfrm>
            <a:off x="6469063" y="230346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03</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100" name="Oval 52"/>
          <p:cNvSpPr/>
          <p:nvPr>
            <p:custDataLst>
              <p:tags r:id="rId24"/>
            </p:custDataLst>
          </p:nvPr>
        </p:nvSpPr>
        <p:spPr>
          <a:xfrm>
            <a:off x="6784975" y="4624388"/>
            <a:ext cx="131763" cy="131763"/>
          </a:xfrm>
          <a:prstGeom prst="ellipse">
            <a:avLst/>
          </a:prstGeom>
          <a:solidFill>
            <a:sysClr val="window" lastClr="FFFFFF"/>
          </a:solidFill>
          <a:ln w="38100">
            <a:solidFill>
              <a:srgbClr val="00A09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7" name="组合 116"/>
          <p:cNvGrpSpPr/>
          <p:nvPr/>
        </p:nvGrpSpPr>
        <p:grpSpPr>
          <a:xfrm>
            <a:off x="5954713" y="4868863"/>
            <a:ext cx="1792287" cy="549275"/>
            <a:chOff x="9377" y="7668"/>
            <a:chExt cx="2824" cy="864"/>
          </a:xfrm>
        </p:grpSpPr>
        <p:sp>
          <p:nvSpPr>
            <p:cNvPr id="101" name="Shape 2772"/>
            <p:cNvSpPr/>
            <p:nvPr>
              <p:custDataLst>
                <p:tags r:id="rId25"/>
              </p:custDataLst>
            </p:nvPr>
          </p:nvSpPr>
          <p:spPr>
            <a:xfrm>
              <a:off x="9376" y="7668"/>
              <a:ext cx="2824" cy="865"/>
            </a:xfrm>
            <a:prstGeom prst="roundRect">
              <a:avLst>
                <a:gd name="adj" fmla="val 50000"/>
              </a:avLst>
            </a:prstGeom>
            <a:solidFill>
              <a:srgbClr val="00A09D"/>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02" name="文本框 101"/>
            <p:cNvSpPr txBox="1"/>
            <p:nvPr>
              <p:custDataLst>
                <p:tags r:id="rId26"/>
              </p:custDataLst>
            </p:nvPr>
          </p:nvSpPr>
          <p:spPr>
            <a:xfrm>
              <a:off x="9456" y="7719"/>
              <a:ext cx="2665" cy="763"/>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使用简易通便剂</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103" name="文本框 102"/>
          <p:cNvSpPr txBox="1"/>
          <p:nvPr>
            <p:custDataLst>
              <p:tags r:id="rId27"/>
            </p:custDataLst>
          </p:nvPr>
        </p:nvSpPr>
        <p:spPr>
          <a:xfrm>
            <a:off x="6469063" y="418941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06</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104" name="Oval 62"/>
          <p:cNvSpPr/>
          <p:nvPr>
            <p:custDataLst>
              <p:tags r:id="rId28"/>
            </p:custDataLst>
          </p:nvPr>
        </p:nvSpPr>
        <p:spPr>
          <a:xfrm>
            <a:off x="8886825" y="2752725"/>
            <a:ext cx="131763" cy="133350"/>
          </a:xfrm>
          <a:prstGeom prst="ellipse">
            <a:avLst/>
          </a:prstGeom>
          <a:solidFill>
            <a:sysClr val="window" lastClr="FFFFFF"/>
          </a:solidFill>
          <a:ln w="38100">
            <a:solidFill>
              <a:srgbClr val="5E5CA2"/>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05" name="文本框 104"/>
          <p:cNvSpPr txBox="1"/>
          <p:nvPr>
            <p:custDataLst>
              <p:tags r:id="rId29"/>
            </p:custDataLst>
          </p:nvPr>
        </p:nvSpPr>
        <p:spPr>
          <a:xfrm>
            <a:off x="8570913" y="2300288"/>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04</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106" name="Oval 53"/>
          <p:cNvSpPr/>
          <p:nvPr>
            <p:custDataLst>
              <p:tags r:id="rId30"/>
            </p:custDataLst>
          </p:nvPr>
        </p:nvSpPr>
        <p:spPr>
          <a:xfrm>
            <a:off x="8886825" y="4624388"/>
            <a:ext cx="131763" cy="131763"/>
          </a:xfrm>
          <a:prstGeom prst="ellipse">
            <a:avLst/>
          </a:prstGeom>
          <a:solidFill>
            <a:sysClr val="window" lastClr="FFFFFF"/>
          </a:solidFill>
          <a:ln w="38100">
            <a:solidFill>
              <a:srgbClr val="5268A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6" name="组合 115"/>
          <p:cNvGrpSpPr/>
          <p:nvPr/>
        </p:nvGrpSpPr>
        <p:grpSpPr>
          <a:xfrm>
            <a:off x="8054975" y="4878388"/>
            <a:ext cx="1793875" cy="549275"/>
            <a:chOff x="12686" y="7683"/>
            <a:chExt cx="2824" cy="864"/>
          </a:xfrm>
        </p:grpSpPr>
        <p:sp>
          <p:nvSpPr>
            <p:cNvPr id="107" name="Shape 2772"/>
            <p:cNvSpPr/>
            <p:nvPr>
              <p:custDataLst>
                <p:tags r:id="rId31"/>
              </p:custDataLst>
            </p:nvPr>
          </p:nvSpPr>
          <p:spPr>
            <a:xfrm>
              <a:off x="12685" y="7682"/>
              <a:ext cx="2824" cy="865"/>
            </a:xfrm>
            <a:prstGeom prst="roundRect">
              <a:avLst>
                <a:gd name="adj" fmla="val 50000"/>
              </a:avLst>
            </a:prstGeom>
            <a:solidFill>
              <a:schemeClr val="accent1"/>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08" name="文本框 107"/>
            <p:cNvSpPr txBox="1"/>
            <p:nvPr>
              <p:custDataLst>
                <p:tags r:id="rId32"/>
              </p:custDataLst>
            </p:nvPr>
          </p:nvSpPr>
          <p:spPr>
            <a:xfrm>
              <a:off x="12765" y="7733"/>
              <a:ext cx="2665" cy="763"/>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口服缓泻剂</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109" name="文本框 108"/>
          <p:cNvSpPr txBox="1"/>
          <p:nvPr>
            <p:custDataLst>
              <p:tags r:id="rId33"/>
            </p:custDataLst>
          </p:nvPr>
        </p:nvSpPr>
        <p:spPr>
          <a:xfrm>
            <a:off x="8570913" y="418941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05</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grpSp>
        <p:nvGrpSpPr>
          <p:cNvPr id="115" name="组合 114"/>
          <p:cNvGrpSpPr/>
          <p:nvPr/>
        </p:nvGrpSpPr>
        <p:grpSpPr>
          <a:xfrm>
            <a:off x="8054975" y="2995613"/>
            <a:ext cx="1793875" cy="547687"/>
            <a:chOff x="12686" y="4717"/>
            <a:chExt cx="2824" cy="864"/>
          </a:xfrm>
        </p:grpSpPr>
        <p:sp>
          <p:nvSpPr>
            <p:cNvPr id="110" name="Shape 2772"/>
            <p:cNvSpPr/>
            <p:nvPr>
              <p:custDataLst>
                <p:tags r:id="rId34"/>
              </p:custDataLst>
            </p:nvPr>
          </p:nvSpPr>
          <p:spPr>
            <a:xfrm>
              <a:off x="12685" y="4716"/>
              <a:ext cx="2824" cy="865"/>
            </a:xfrm>
            <a:prstGeom prst="roundRect">
              <a:avLst>
                <a:gd name="adj" fmla="val 50000"/>
              </a:avLst>
            </a:prstGeom>
            <a:solidFill>
              <a:schemeClr val="accent3">
                <a:lumMod val="75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11" name="文本框 110"/>
            <p:cNvSpPr txBox="1"/>
            <p:nvPr>
              <p:custDataLst>
                <p:tags r:id="rId35"/>
              </p:custDataLst>
            </p:nvPr>
          </p:nvSpPr>
          <p:spPr>
            <a:xfrm>
              <a:off x="12765" y="4760"/>
              <a:ext cx="2745" cy="764"/>
            </a:xfrm>
            <a:prstGeom prst="rect">
              <a:avLst/>
            </a:prstGeom>
            <a:noFill/>
          </p:spPr>
          <p:txBody>
            <a:bodyPr wrap="square" lIns="90000" tIns="46800" rIns="90000" rtlCol="0" anchor="ctr" anchorCtr="0"/>
            <a:p>
              <a:pPr marR="0" algn="ctr" defTabSz="914400" fontAlgn="auto">
                <a:lnSpc>
                  <a:spcPct val="120000"/>
                </a:lnSpc>
                <a:spcBef>
                  <a:spcPts val="0"/>
                </a:spcBef>
                <a:spcAft>
                  <a:spcPts val="0"/>
                </a:spcAft>
                <a:buSzPct val="100000"/>
                <a:buFontTx/>
                <a:defRPr/>
              </a:pPr>
              <a:r>
                <a:rPr kumimoji="0" lang="zh-CN" altLang="en-US" sz="1200" spc="100" noProof="0">
                  <a:solidFill>
                    <a:prstClr val="white"/>
                  </a:solidFill>
                  <a:latin typeface="微软雅黑" panose="020B0503020204020204" charset="-122"/>
                  <a:ea typeface="微软雅黑" panose="020B0503020204020204" charset="-122"/>
                  <a:cs typeface="+mn-cs"/>
                  <a:sym typeface="Arial" panose="020B0604020202020204" pitchFamily="34" charset="0"/>
                </a:rPr>
                <a:t>腹部按摩　</a:t>
              </a:r>
              <a:endParaRPr kumimoji="0" lang="zh-CN" altLang="en-US" sz="1200" spc="10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36"/>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三、排便异常的护理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37"/>
            </p:custDataLst>
          </p:nvPr>
        </p:nvSpPr>
        <p:spPr>
          <a:xfrm>
            <a:off x="876300" y="1234758"/>
            <a:ext cx="1043940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20000"/>
              <a:buFont typeface="Wingdings" panose="05000000000000000000" charset="0"/>
              <a:buChar char="u"/>
            </a:pPr>
            <a:r>
              <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rPr>
              <a:t>（一）便秘患者的护理</a:t>
            </a:r>
            <a:endPar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p:tgtEl>
                                          <p:spTgt spid="112"/>
                                        </p:tgtEl>
                                        <p:attrNameLst>
                                          <p:attrName>ppt_x</p:attrName>
                                        </p:attrNameLst>
                                      </p:cBhvr>
                                      <p:tavLst>
                                        <p:tav tm="0">
                                          <p:val>
                                            <p:strVal val="#ppt_x-#ppt_w*1.125000"/>
                                          </p:val>
                                        </p:tav>
                                        <p:tav tm="100000">
                                          <p:val>
                                            <p:strVal val="#ppt_x"/>
                                          </p:val>
                                        </p:tav>
                                      </p:tavLst>
                                    </p:anim>
                                    <p:animEffect transition="in" filter="wipe(right)">
                                      <p:cBhvr>
                                        <p:cTn id="8" dur="500"/>
                                        <p:tgtEl>
                                          <p:spTgt spid="11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p:cTn id="12" dur="500"/>
                                        <p:tgtEl>
                                          <p:spTgt spid="113"/>
                                        </p:tgtEl>
                                        <p:attrNameLst>
                                          <p:attrName>ppt_x</p:attrName>
                                        </p:attrNameLst>
                                      </p:cBhvr>
                                      <p:tavLst>
                                        <p:tav tm="0">
                                          <p:val>
                                            <p:strVal val="#ppt_x-#ppt_w*1.125000"/>
                                          </p:val>
                                        </p:tav>
                                        <p:tav tm="100000">
                                          <p:val>
                                            <p:strVal val="#ppt_x"/>
                                          </p:val>
                                        </p:tav>
                                      </p:tavLst>
                                    </p:anim>
                                    <p:animEffect transition="in" filter="wipe(right)">
                                      <p:cBhvr>
                                        <p:cTn id="13" dur="500"/>
                                        <p:tgtEl>
                                          <p:spTgt spid="11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p:tgtEl>
                                          <p:spTgt spid="114"/>
                                        </p:tgtEl>
                                        <p:attrNameLst>
                                          <p:attrName>ppt_x</p:attrName>
                                        </p:attrNameLst>
                                      </p:cBhvr>
                                      <p:tavLst>
                                        <p:tav tm="0">
                                          <p:val>
                                            <p:strVal val="#ppt_x-#ppt_w*1.125000"/>
                                          </p:val>
                                        </p:tav>
                                        <p:tav tm="100000">
                                          <p:val>
                                            <p:strVal val="#ppt_x"/>
                                          </p:val>
                                        </p:tav>
                                      </p:tavLst>
                                    </p:anim>
                                    <p:animEffect transition="in" filter="wipe(right)">
                                      <p:cBhvr>
                                        <p:cTn id="18" dur="500"/>
                                        <p:tgtEl>
                                          <p:spTgt spid="114"/>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500"/>
                                        <p:tgtEl>
                                          <p:spTgt spid="115"/>
                                        </p:tgtEl>
                                        <p:attrNameLst>
                                          <p:attrName>ppt_x</p:attrName>
                                        </p:attrNameLst>
                                      </p:cBhvr>
                                      <p:tavLst>
                                        <p:tav tm="0">
                                          <p:val>
                                            <p:strVal val="#ppt_x-#ppt_w*1.125000"/>
                                          </p:val>
                                        </p:tav>
                                        <p:tav tm="100000">
                                          <p:val>
                                            <p:strVal val="#ppt_x"/>
                                          </p:val>
                                        </p:tav>
                                      </p:tavLst>
                                    </p:anim>
                                    <p:animEffect transition="in" filter="wipe(right)">
                                      <p:cBhvr>
                                        <p:cTn id="23" dur="500"/>
                                        <p:tgtEl>
                                          <p:spTgt spid="115"/>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16"/>
                                        </p:tgtEl>
                                        <p:attrNameLst>
                                          <p:attrName>style.visibility</p:attrName>
                                        </p:attrNameLst>
                                      </p:cBhvr>
                                      <p:to>
                                        <p:strVal val="visible"/>
                                      </p:to>
                                    </p:set>
                                    <p:anim calcmode="lin" valueType="num">
                                      <p:cBhvr>
                                        <p:cTn id="27" dur="500"/>
                                        <p:tgtEl>
                                          <p:spTgt spid="116"/>
                                        </p:tgtEl>
                                        <p:attrNameLst>
                                          <p:attrName>ppt_x</p:attrName>
                                        </p:attrNameLst>
                                      </p:cBhvr>
                                      <p:tavLst>
                                        <p:tav tm="0">
                                          <p:val>
                                            <p:strVal val="#ppt_x+#ppt_w*1.125000"/>
                                          </p:val>
                                        </p:tav>
                                        <p:tav tm="100000">
                                          <p:val>
                                            <p:strVal val="#ppt_x"/>
                                          </p:val>
                                        </p:tav>
                                      </p:tavLst>
                                    </p:anim>
                                    <p:animEffect transition="in" filter="wipe(left)">
                                      <p:cBhvr>
                                        <p:cTn id="28" dur="500"/>
                                        <p:tgtEl>
                                          <p:spTgt spid="116"/>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17"/>
                                        </p:tgtEl>
                                        <p:attrNameLst>
                                          <p:attrName>style.visibility</p:attrName>
                                        </p:attrNameLst>
                                      </p:cBhvr>
                                      <p:to>
                                        <p:strVal val="visible"/>
                                      </p:to>
                                    </p:set>
                                    <p:anim calcmode="lin" valueType="num">
                                      <p:cBhvr>
                                        <p:cTn id="32" dur="500"/>
                                        <p:tgtEl>
                                          <p:spTgt spid="117"/>
                                        </p:tgtEl>
                                        <p:attrNameLst>
                                          <p:attrName>ppt_x</p:attrName>
                                        </p:attrNameLst>
                                      </p:cBhvr>
                                      <p:tavLst>
                                        <p:tav tm="0">
                                          <p:val>
                                            <p:strVal val="#ppt_x+#ppt_w*1.125000"/>
                                          </p:val>
                                        </p:tav>
                                        <p:tav tm="100000">
                                          <p:val>
                                            <p:strVal val="#ppt_x"/>
                                          </p:val>
                                        </p:tav>
                                      </p:tavLst>
                                    </p:anim>
                                    <p:animEffect transition="in" filter="wipe(left)">
                                      <p:cBhvr>
                                        <p:cTn id="33" dur="500"/>
                                        <p:tgtEl>
                                          <p:spTgt spid="117"/>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118"/>
                                        </p:tgtEl>
                                        <p:attrNameLst>
                                          <p:attrName>style.visibility</p:attrName>
                                        </p:attrNameLst>
                                      </p:cBhvr>
                                      <p:to>
                                        <p:strVal val="visible"/>
                                      </p:to>
                                    </p:set>
                                    <p:anim calcmode="lin" valueType="num">
                                      <p:cBhvr>
                                        <p:cTn id="37" dur="500"/>
                                        <p:tgtEl>
                                          <p:spTgt spid="118"/>
                                        </p:tgtEl>
                                        <p:attrNameLst>
                                          <p:attrName>ppt_x</p:attrName>
                                        </p:attrNameLst>
                                      </p:cBhvr>
                                      <p:tavLst>
                                        <p:tav tm="0">
                                          <p:val>
                                            <p:strVal val="#ppt_x+#ppt_w*1.125000"/>
                                          </p:val>
                                        </p:tav>
                                        <p:tav tm="100000">
                                          <p:val>
                                            <p:strVal val="#ppt_x"/>
                                          </p:val>
                                        </p:tav>
                                      </p:tavLst>
                                    </p:anim>
                                    <p:animEffect transition="in" filter="wipe(left)">
                                      <p:cBhvr>
                                        <p:cTn id="38" dur="500"/>
                                        <p:tgtEl>
                                          <p:spTgt spid="118"/>
                                        </p:tgtEl>
                                      </p:cBhvr>
                                    </p:animEffect>
                                  </p:childTnLst>
                                </p:cTn>
                              </p:par>
                            </p:childTnLst>
                          </p:cTn>
                        </p:par>
                        <p:par>
                          <p:cTn id="39" fill="hold">
                            <p:stCondLst>
                              <p:cond delay="3500"/>
                            </p:stCondLst>
                            <p:childTnLst>
                              <p:par>
                                <p:cTn id="40" presetID="12" presetClass="entr" presetSubtype="2" fill="hold" nodeType="afterEffect">
                                  <p:stCondLst>
                                    <p:cond delay="0"/>
                                  </p:stCondLst>
                                  <p:childTnLst>
                                    <p:set>
                                      <p:cBhvr>
                                        <p:cTn id="41" dur="1" fill="hold">
                                          <p:stCondLst>
                                            <p:cond delay="0"/>
                                          </p:stCondLst>
                                        </p:cTn>
                                        <p:tgtEl>
                                          <p:spTgt spid="119"/>
                                        </p:tgtEl>
                                        <p:attrNameLst>
                                          <p:attrName>style.visibility</p:attrName>
                                        </p:attrNameLst>
                                      </p:cBhvr>
                                      <p:to>
                                        <p:strVal val="visible"/>
                                      </p:to>
                                    </p:set>
                                    <p:anim calcmode="lin" valueType="num">
                                      <p:cBhvr>
                                        <p:cTn id="42" dur="500"/>
                                        <p:tgtEl>
                                          <p:spTgt spid="119"/>
                                        </p:tgtEl>
                                        <p:attrNameLst>
                                          <p:attrName>ppt_x</p:attrName>
                                        </p:attrNameLst>
                                      </p:cBhvr>
                                      <p:tavLst>
                                        <p:tav tm="0">
                                          <p:val>
                                            <p:strVal val="#ppt_x+#ppt_w*1.125000"/>
                                          </p:val>
                                        </p:tav>
                                        <p:tav tm="100000">
                                          <p:val>
                                            <p:strVal val="#ppt_x"/>
                                          </p:val>
                                        </p:tav>
                                      </p:tavLst>
                                    </p:anim>
                                    <p:animEffect transition="in" filter="wipe(left)">
                                      <p:cBhvr>
                                        <p:cTn id="43"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Arc 39"/>
          <p:cNvSpPr/>
          <p:nvPr>
            <p:custDataLst>
              <p:tags r:id="rId1"/>
            </p:custDataLst>
          </p:nvPr>
        </p:nvSpPr>
        <p:spPr>
          <a:xfrm>
            <a:off x="8643938" y="2814638"/>
            <a:ext cx="2052638" cy="1873250"/>
          </a:xfrm>
          <a:prstGeom prst="arc">
            <a:avLst>
              <a:gd name="adj1" fmla="val 16200000"/>
              <a:gd name="adj2" fmla="val 5599041"/>
            </a:avLst>
          </a:prstGeom>
          <a:solidFill>
            <a:sysClr val="window" lastClr="FFFFFF"/>
          </a:solidFill>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cxnSp>
        <p:nvCxnSpPr>
          <p:cNvPr id="35" name="Straight Connector 40"/>
          <p:cNvCxnSpPr/>
          <p:nvPr>
            <p:custDataLst>
              <p:tags r:id="rId2"/>
            </p:custDataLst>
          </p:nvPr>
        </p:nvCxnSpPr>
        <p:spPr>
          <a:xfrm>
            <a:off x="1809750" y="4678363"/>
            <a:ext cx="7902575" cy="0"/>
          </a:xfrm>
          <a:prstGeom prst="line">
            <a:avLst/>
          </a:prstGeom>
          <a:ln w="3810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cxnSp>
        <p:nvCxnSpPr>
          <p:cNvPr id="36" name="Straight Connector 44"/>
          <p:cNvCxnSpPr/>
          <p:nvPr>
            <p:custDataLst>
              <p:tags r:id="rId3"/>
            </p:custDataLst>
          </p:nvPr>
        </p:nvCxnSpPr>
        <p:spPr>
          <a:xfrm>
            <a:off x="1895475" y="2819400"/>
            <a:ext cx="7810500" cy="0"/>
          </a:xfrm>
          <a:prstGeom prst="line">
            <a:avLst/>
          </a:prstGeom>
          <a:ln w="38100">
            <a:solidFill>
              <a:sysClr val="window" lastClr="FFFFFF">
                <a:lumMod val="75000"/>
              </a:sysClr>
            </a:solidFill>
            <a:headEnd type="diamond"/>
          </a:ln>
        </p:spPr>
        <p:style>
          <a:lnRef idx="1">
            <a:srgbClr val="1F74AD"/>
          </a:lnRef>
          <a:fillRef idx="0">
            <a:srgbClr val="1F74AD"/>
          </a:fillRef>
          <a:effectRef idx="0">
            <a:srgbClr val="1F74AD"/>
          </a:effectRef>
          <a:fontRef idx="minor">
            <a:srgbClr val="000000"/>
          </a:fontRef>
        </p:style>
      </p:cxnSp>
      <p:sp>
        <p:nvSpPr>
          <p:cNvPr id="39" name="Oval 60"/>
          <p:cNvSpPr/>
          <p:nvPr>
            <p:custDataLst>
              <p:tags r:id="rId4"/>
            </p:custDataLst>
          </p:nvPr>
        </p:nvSpPr>
        <p:spPr>
          <a:xfrm>
            <a:off x="2582863" y="2759075"/>
            <a:ext cx="131763" cy="131763"/>
          </a:xfrm>
          <a:prstGeom prst="ellipse">
            <a:avLst/>
          </a:prstGeom>
          <a:solidFill>
            <a:sysClr val="window" lastClr="FFFFFF"/>
          </a:solidFill>
          <a:ln w="38100">
            <a:solidFill>
              <a:srgbClr val="4276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2" name="组合 111"/>
          <p:cNvGrpSpPr/>
          <p:nvPr/>
        </p:nvGrpSpPr>
        <p:grpSpPr>
          <a:xfrm>
            <a:off x="1752600" y="2990850"/>
            <a:ext cx="1792288" cy="547688"/>
            <a:chOff x="2759" y="4709"/>
            <a:chExt cx="2824" cy="864"/>
          </a:xfrm>
        </p:grpSpPr>
        <p:sp>
          <p:nvSpPr>
            <p:cNvPr id="38" name="Shape 2772"/>
            <p:cNvSpPr/>
            <p:nvPr>
              <p:custDataLst>
                <p:tags r:id="rId5"/>
              </p:custDataLst>
            </p:nvPr>
          </p:nvSpPr>
          <p:spPr>
            <a:xfrm>
              <a:off x="2758" y="4708"/>
              <a:ext cx="2824" cy="865"/>
            </a:xfrm>
            <a:prstGeom prst="roundRect">
              <a:avLst>
                <a:gd name="adj" fmla="val 50000"/>
              </a:avLst>
            </a:prstGeom>
            <a:solidFill>
              <a:schemeClr val="accent1"/>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40" name="文本框 39"/>
            <p:cNvSpPr txBox="1"/>
            <p:nvPr>
              <p:custDataLst>
                <p:tags r:id="rId6"/>
              </p:custDataLst>
            </p:nvPr>
          </p:nvSpPr>
          <p:spPr>
            <a:xfrm>
              <a:off x="2838" y="4759"/>
              <a:ext cx="2665" cy="763"/>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rPr>
                <a:t>卧床休息</a:t>
              </a:r>
              <a:endPar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76" name="文本框 75"/>
          <p:cNvSpPr txBox="1"/>
          <p:nvPr>
            <p:custDataLst>
              <p:tags r:id="rId7"/>
            </p:custDataLst>
          </p:nvPr>
        </p:nvSpPr>
        <p:spPr>
          <a:xfrm>
            <a:off x="2266950" y="230346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01</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78" name="Oval 51"/>
          <p:cNvSpPr/>
          <p:nvPr>
            <p:custDataLst>
              <p:tags r:id="rId8"/>
            </p:custDataLst>
          </p:nvPr>
        </p:nvSpPr>
        <p:spPr>
          <a:xfrm>
            <a:off x="2582863" y="4624388"/>
            <a:ext cx="131763" cy="131763"/>
          </a:xfrm>
          <a:prstGeom prst="ellipse">
            <a:avLst/>
          </a:prstGeom>
          <a:solidFill>
            <a:sysClr val="window" lastClr="FFFFFF"/>
          </a:solidFill>
          <a:ln w="38100">
            <a:solidFill>
              <a:srgbClr val="5E5CA2"/>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9" name="组合 118"/>
          <p:cNvGrpSpPr/>
          <p:nvPr/>
        </p:nvGrpSpPr>
        <p:grpSpPr>
          <a:xfrm>
            <a:off x="1752600" y="4868863"/>
            <a:ext cx="1792288" cy="549275"/>
            <a:chOff x="2759" y="7668"/>
            <a:chExt cx="2824" cy="864"/>
          </a:xfrm>
        </p:grpSpPr>
        <p:sp>
          <p:nvSpPr>
            <p:cNvPr id="80" name="Shape 2772"/>
            <p:cNvSpPr/>
            <p:nvPr>
              <p:custDataLst>
                <p:tags r:id="rId9"/>
              </p:custDataLst>
            </p:nvPr>
          </p:nvSpPr>
          <p:spPr>
            <a:xfrm>
              <a:off x="2758" y="7668"/>
              <a:ext cx="2824" cy="865"/>
            </a:xfrm>
            <a:prstGeom prst="roundRect">
              <a:avLst>
                <a:gd name="adj" fmla="val 50000"/>
              </a:avLst>
            </a:prstGeom>
            <a:solidFill>
              <a:schemeClr val="accent3">
                <a:lumMod val="75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82" name="文本框 81"/>
            <p:cNvSpPr txBox="1"/>
            <p:nvPr>
              <p:custDataLst>
                <p:tags r:id="rId10"/>
              </p:custDataLst>
            </p:nvPr>
          </p:nvSpPr>
          <p:spPr>
            <a:xfrm>
              <a:off x="2838" y="7719"/>
              <a:ext cx="2665" cy="763"/>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健康教育</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84" name="文本框 83"/>
          <p:cNvSpPr txBox="1"/>
          <p:nvPr>
            <p:custDataLst>
              <p:tags r:id="rId11"/>
            </p:custDataLst>
          </p:nvPr>
        </p:nvSpPr>
        <p:spPr>
          <a:xfrm>
            <a:off x="2266950" y="418941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08</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86" name="Oval 61"/>
          <p:cNvSpPr/>
          <p:nvPr>
            <p:custDataLst>
              <p:tags r:id="rId12"/>
            </p:custDataLst>
          </p:nvPr>
        </p:nvSpPr>
        <p:spPr>
          <a:xfrm>
            <a:off x="4684713" y="2759075"/>
            <a:ext cx="131763" cy="131763"/>
          </a:xfrm>
          <a:prstGeom prst="ellipse">
            <a:avLst/>
          </a:prstGeom>
          <a:solidFill>
            <a:sysClr val="window" lastClr="FFFFFF"/>
          </a:solidFill>
          <a:ln w="38100">
            <a:solidFill>
              <a:srgbClr val="00A09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3" name="组合 112"/>
          <p:cNvGrpSpPr/>
          <p:nvPr/>
        </p:nvGrpSpPr>
        <p:grpSpPr>
          <a:xfrm>
            <a:off x="3852863" y="2990850"/>
            <a:ext cx="1793875" cy="547688"/>
            <a:chOff x="6068" y="4709"/>
            <a:chExt cx="2824" cy="864"/>
          </a:xfrm>
        </p:grpSpPr>
        <p:sp>
          <p:nvSpPr>
            <p:cNvPr id="88" name="Shape 2772"/>
            <p:cNvSpPr/>
            <p:nvPr>
              <p:custDataLst>
                <p:tags r:id="rId13"/>
              </p:custDataLst>
            </p:nvPr>
          </p:nvSpPr>
          <p:spPr>
            <a:xfrm>
              <a:off x="6067" y="4708"/>
              <a:ext cx="2824" cy="865"/>
            </a:xfrm>
            <a:prstGeom prst="roundRect">
              <a:avLst>
                <a:gd name="adj" fmla="val 50000"/>
              </a:avLst>
            </a:prstGeom>
            <a:solidFill>
              <a:srgbClr val="00A09D"/>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90" name="文本框 89"/>
            <p:cNvSpPr txBox="1"/>
            <p:nvPr>
              <p:custDataLst>
                <p:tags r:id="rId14"/>
              </p:custDataLst>
            </p:nvPr>
          </p:nvSpPr>
          <p:spPr>
            <a:xfrm>
              <a:off x="6147" y="4759"/>
              <a:ext cx="2665" cy="763"/>
            </a:xfrm>
            <a:prstGeom prst="rect">
              <a:avLst/>
            </a:prstGeom>
            <a:noFill/>
          </p:spPr>
          <p:txBody>
            <a:bodyPr wrap="square" lIns="90000" tIns="46800" rIns="90000" rtlCol="0" anchor="ctr" anchorCtr="0">
              <a:no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心理护理</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91" name="文本框 90"/>
          <p:cNvSpPr txBox="1"/>
          <p:nvPr>
            <p:custDataLst>
              <p:tags r:id="rId15"/>
            </p:custDataLst>
          </p:nvPr>
        </p:nvSpPr>
        <p:spPr>
          <a:xfrm>
            <a:off x="4367213" y="2303463"/>
            <a:ext cx="766763"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02</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92" name="Oval 51"/>
          <p:cNvSpPr/>
          <p:nvPr>
            <p:custDataLst>
              <p:tags r:id="rId16"/>
            </p:custDataLst>
          </p:nvPr>
        </p:nvSpPr>
        <p:spPr>
          <a:xfrm>
            <a:off x="4684713" y="4624388"/>
            <a:ext cx="131763" cy="131763"/>
          </a:xfrm>
          <a:prstGeom prst="ellipse">
            <a:avLst/>
          </a:prstGeom>
          <a:solidFill>
            <a:sysClr val="window" lastClr="FFFFFF"/>
          </a:solidFill>
          <a:ln w="38100">
            <a:solidFill>
              <a:srgbClr val="1891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8" name="组合 117"/>
          <p:cNvGrpSpPr/>
          <p:nvPr/>
        </p:nvGrpSpPr>
        <p:grpSpPr>
          <a:xfrm>
            <a:off x="3852863" y="4868863"/>
            <a:ext cx="1793875" cy="549275"/>
            <a:chOff x="6068" y="7668"/>
            <a:chExt cx="2824" cy="864"/>
          </a:xfrm>
        </p:grpSpPr>
        <p:sp>
          <p:nvSpPr>
            <p:cNvPr id="93" name="Shape 2772"/>
            <p:cNvSpPr/>
            <p:nvPr>
              <p:custDataLst>
                <p:tags r:id="rId17"/>
              </p:custDataLst>
            </p:nvPr>
          </p:nvSpPr>
          <p:spPr>
            <a:xfrm>
              <a:off x="6067" y="7668"/>
              <a:ext cx="2824" cy="865"/>
            </a:xfrm>
            <a:prstGeom prst="roundRect">
              <a:avLst>
                <a:gd name="adj" fmla="val 50000"/>
              </a:avLst>
            </a:prstGeom>
            <a:solidFill>
              <a:srgbClr val="1891A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94" name="文本框 93"/>
            <p:cNvSpPr txBox="1"/>
            <p:nvPr>
              <p:custDataLst>
                <p:tags r:id="rId18"/>
              </p:custDataLst>
            </p:nvPr>
          </p:nvSpPr>
          <p:spPr>
            <a:xfrm>
              <a:off x="6147" y="7719"/>
              <a:ext cx="2665" cy="763"/>
            </a:xfrm>
            <a:prstGeom prst="rect">
              <a:avLst/>
            </a:prstGeom>
            <a:noFill/>
          </p:spPr>
          <p:txBody>
            <a:bodyPr wrap="square" lIns="90000" tIns="46800" rIns="90000" rtlCol="0" anchor="ctr" anchorCtr="0">
              <a:no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rPr>
                <a:t>疑为传染病时，按隔离原则护理</a:t>
              </a:r>
              <a:endParaRPr kumimoji="0" lang="zh-CN" altLang="en-US" sz="1200" b="1" kern="1200" cap="none" spc="300" normalizeH="0" noProof="0" dirty="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95" name="文本框 94"/>
          <p:cNvSpPr txBox="1"/>
          <p:nvPr>
            <p:custDataLst>
              <p:tags r:id="rId19"/>
            </p:custDataLst>
          </p:nvPr>
        </p:nvSpPr>
        <p:spPr>
          <a:xfrm>
            <a:off x="4367213" y="4189413"/>
            <a:ext cx="766763"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07</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96" name="Oval 61"/>
          <p:cNvSpPr/>
          <p:nvPr>
            <p:custDataLst>
              <p:tags r:id="rId20"/>
            </p:custDataLst>
          </p:nvPr>
        </p:nvSpPr>
        <p:spPr>
          <a:xfrm>
            <a:off x="6784975" y="2759075"/>
            <a:ext cx="131763" cy="131763"/>
          </a:xfrm>
          <a:prstGeom prst="ellipse">
            <a:avLst/>
          </a:prstGeom>
          <a:solidFill>
            <a:sysClr val="window" lastClr="FFFFFF"/>
          </a:solidFill>
          <a:ln w="38100">
            <a:solidFill>
              <a:srgbClr val="1891A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4" name="组合 113"/>
          <p:cNvGrpSpPr/>
          <p:nvPr/>
        </p:nvGrpSpPr>
        <p:grpSpPr>
          <a:xfrm>
            <a:off x="5953125" y="2990850"/>
            <a:ext cx="1793875" cy="547688"/>
            <a:chOff x="9376" y="4709"/>
            <a:chExt cx="2825" cy="864"/>
          </a:xfrm>
        </p:grpSpPr>
        <p:sp>
          <p:nvSpPr>
            <p:cNvPr id="97" name="Shape 2772"/>
            <p:cNvSpPr/>
            <p:nvPr>
              <p:custDataLst>
                <p:tags r:id="rId21"/>
              </p:custDataLst>
            </p:nvPr>
          </p:nvSpPr>
          <p:spPr>
            <a:xfrm>
              <a:off x="9376" y="4708"/>
              <a:ext cx="2824" cy="865"/>
            </a:xfrm>
            <a:prstGeom prst="roundRect">
              <a:avLst>
                <a:gd name="adj" fmla="val 50000"/>
              </a:avLst>
            </a:prstGeom>
            <a:solidFill>
              <a:srgbClr val="1891AB"/>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90144" name="文本框 97"/>
            <p:cNvSpPr txBox="1"/>
            <p:nvPr>
              <p:custDataLst>
                <p:tags r:id="rId22"/>
              </p:custDataLst>
            </p:nvPr>
          </p:nvSpPr>
          <p:spPr>
            <a:xfrm>
              <a:off x="9376" y="4760"/>
              <a:ext cx="2824" cy="764"/>
            </a:xfrm>
            <a:prstGeom prst="rect">
              <a:avLst/>
            </a:prstGeom>
            <a:noFill/>
            <a:ln w="9525">
              <a:noFill/>
            </a:ln>
          </p:spPr>
          <p:txBody>
            <a:bodyPr wrap="square" lIns="90000" tIns="46800" rIns="90000" anchor="ctr" anchorCtr="0"/>
            <a:p>
              <a:pPr algn="ctr">
                <a:lnSpc>
                  <a:spcPct val="120000"/>
                </a:lnSpc>
              </a:pPr>
              <a:r>
                <a:rPr lang="zh-CN" altLang="en-US" sz="1200" b="1">
                  <a:solidFill>
                    <a:srgbClr val="FFFFFF"/>
                  </a:solidFill>
                  <a:latin typeface="微软雅黑" panose="020B0503020204020204" charset="-122"/>
                  <a:ea typeface="微软雅黑" panose="020B0503020204020204" charset="-122"/>
                  <a:sym typeface="Arial" panose="020B0604020202020204" pitchFamily="34" charset="0"/>
                </a:rPr>
                <a:t>饮食护理</a:t>
              </a:r>
              <a:endParaRPr lang="zh-CN" altLang="en-US" sz="1200" b="1">
                <a:solidFill>
                  <a:srgbClr val="FFFFFF"/>
                </a:solidFill>
                <a:latin typeface="微软雅黑" panose="020B0503020204020204" charset="-122"/>
                <a:ea typeface="微软雅黑" panose="020B0503020204020204" charset="-122"/>
                <a:sym typeface="Arial" panose="020B0604020202020204" pitchFamily="34" charset="0"/>
              </a:endParaRPr>
            </a:p>
          </p:txBody>
        </p:sp>
      </p:grpSp>
      <p:sp>
        <p:nvSpPr>
          <p:cNvPr id="99" name="文本框 98"/>
          <p:cNvSpPr txBox="1"/>
          <p:nvPr>
            <p:custDataLst>
              <p:tags r:id="rId23"/>
            </p:custDataLst>
          </p:nvPr>
        </p:nvSpPr>
        <p:spPr>
          <a:xfrm>
            <a:off x="6469063" y="230346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03</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100" name="Oval 52"/>
          <p:cNvSpPr/>
          <p:nvPr>
            <p:custDataLst>
              <p:tags r:id="rId24"/>
            </p:custDataLst>
          </p:nvPr>
        </p:nvSpPr>
        <p:spPr>
          <a:xfrm>
            <a:off x="6784975" y="4624388"/>
            <a:ext cx="131763" cy="131763"/>
          </a:xfrm>
          <a:prstGeom prst="ellipse">
            <a:avLst/>
          </a:prstGeom>
          <a:solidFill>
            <a:sysClr val="window" lastClr="FFFFFF"/>
          </a:solidFill>
          <a:ln w="38100">
            <a:solidFill>
              <a:srgbClr val="00A09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7" name="组合 116"/>
          <p:cNvGrpSpPr/>
          <p:nvPr/>
        </p:nvGrpSpPr>
        <p:grpSpPr>
          <a:xfrm>
            <a:off x="5954713" y="4868863"/>
            <a:ext cx="1792287" cy="549275"/>
            <a:chOff x="9377" y="7668"/>
            <a:chExt cx="2824" cy="864"/>
          </a:xfrm>
        </p:grpSpPr>
        <p:sp>
          <p:nvSpPr>
            <p:cNvPr id="101" name="Shape 2772"/>
            <p:cNvSpPr/>
            <p:nvPr>
              <p:custDataLst>
                <p:tags r:id="rId25"/>
              </p:custDataLst>
            </p:nvPr>
          </p:nvSpPr>
          <p:spPr>
            <a:xfrm>
              <a:off x="9376" y="7668"/>
              <a:ext cx="2824" cy="865"/>
            </a:xfrm>
            <a:prstGeom prst="roundRect">
              <a:avLst>
                <a:gd name="adj" fmla="val 50000"/>
              </a:avLst>
            </a:prstGeom>
            <a:solidFill>
              <a:srgbClr val="00A09D"/>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02" name="文本框 101"/>
            <p:cNvSpPr txBox="1"/>
            <p:nvPr>
              <p:custDataLst>
                <p:tags r:id="rId26"/>
              </p:custDataLst>
            </p:nvPr>
          </p:nvSpPr>
          <p:spPr>
            <a:xfrm>
              <a:off x="9456" y="7719"/>
              <a:ext cx="2665" cy="763"/>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观察记录</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103" name="文本框 102"/>
          <p:cNvSpPr txBox="1"/>
          <p:nvPr>
            <p:custDataLst>
              <p:tags r:id="rId27"/>
            </p:custDataLst>
          </p:nvPr>
        </p:nvSpPr>
        <p:spPr>
          <a:xfrm>
            <a:off x="6469063" y="418941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06</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104" name="Oval 62"/>
          <p:cNvSpPr/>
          <p:nvPr>
            <p:custDataLst>
              <p:tags r:id="rId28"/>
            </p:custDataLst>
          </p:nvPr>
        </p:nvSpPr>
        <p:spPr>
          <a:xfrm>
            <a:off x="8886825" y="2752725"/>
            <a:ext cx="131763" cy="133350"/>
          </a:xfrm>
          <a:prstGeom prst="ellipse">
            <a:avLst/>
          </a:prstGeom>
          <a:solidFill>
            <a:sysClr val="window" lastClr="FFFFFF"/>
          </a:solidFill>
          <a:ln w="38100">
            <a:solidFill>
              <a:srgbClr val="5E5CA2"/>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05" name="文本框 104"/>
          <p:cNvSpPr txBox="1"/>
          <p:nvPr>
            <p:custDataLst>
              <p:tags r:id="rId29"/>
            </p:custDataLst>
          </p:nvPr>
        </p:nvSpPr>
        <p:spPr>
          <a:xfrm>
            <a:off x="8570913" y="2300288"/>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04</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106" name="Oval 53"/>
          <p:cNvSpPr/>
          <p:nvPr>
            <p:custDataLst>
              <p:tags r:id="rId30"/>
            </p:custDataLst>
          </p:nvPr>
        </p:nvSpPr>
        <p:spPr>
          <a:xfrm>
            <a:off x="8886825" y="4624388"/>
            <a:ext cx="131763" cy="131763"/>
          </a:xfrm>
          <a:prstGeom prst="ellipse">
            <a:avLst/>
          </a:prstGeom>
          <a:solidFill>
            <a:sysClr val="window" lastClr="FFFFFF"/>
          </a:solidFill>
          <a:ln w="38100">
            <a:solidFill>
              <a:srgbClr val="5268A5"/>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grpSp>
        <p:nvGrpSpPr>
          <p:cNvPr id="116" name="组合 115"/>
          <p:cNvGrpSpPr/>
          <p:nvPr/>
        </p:nvGrpSpPr>
        <p:grpSpPr>
          <a:xfrm>
            <a:off x="8054975" y="4878388"/>
            <a:ext cx="1793875" cy="549275"/>
            <a:chOff x="12686" y="7683"/>
            <a:chExt cx="2824" cy="864"/>
          </a:xfrm>
        </p:grpSpPr>
        <p:sp>
          <p:nvSpPr>
            <p:cNvPr id="107" name="Shape 2772"/>
            <p:cNvSpPr/>
            <p:nvPr>
              <p:custDataLst>
                <p:tags r:id="rId31"/>
              </p:custDataLst>
            </p:nvPr>
          </p:nvSpPr>
          <p:spPr>
            <a:xfrm>
              <a:off x="12685" y="7682"/>
              <a:ext cx="2824" cy="865"/>
            </a:xfrm>
            <a:prstGeom prst="roundRect">
              <a:avLst>
                <a:gd name="adj" fmla="val 50000"/>
              </a:avLst>
            </a:prstGeom>
            <a:solidFill>
              <a:schemeClr val="accent1"/>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08" name="文本框 107"/>
            <p:cNvSpPr txBox="1"/>
            <p:nvPr>
              <p:custDataLst>
                <p:tags r:id="rId32"/>
              </p:custDataLst>
            </p:nvPr>
          </p:nvSpPr>
          <p:spPr>
            <a:xfrm>
              <a:off x="12765" y="7733"/>
              <a:ext cx="2665" cy="763"/>
            </a:xfrm>
            <a:prstGeom prst="rect">
              <a:avLst/>
            </a:prstGeom>
            <a:noFill/>
          </p:spPr>
          <p:txBody>
            <a:bodyPr wrap="square" lIns="90000" tIns="46800" rIns="90000" rtlCol="0" anchor="ctr" anchorCtr="0">
              <a:normAutofit/>
            </a:bodyPr>
            <a:p>
              <a:pPr marR="0" algn="ctr" defTabSz="914400" fontAlgn="auto">
                <a:lnSpc>
                  <a:spcPct val="120000"/>
                </a:lnSpc>
                <a:spcBef>
                  <a:spcPts val="0"/>
                </a:spcBef>
                <a:spcAft>
                  <a:spcPts val="0"/>
                </a:spcAft>
                <a:buSzPct val="100000"/>
                <a:buFontTx/>
                <a:defRPr/>
              </a:pPr>
              <a:r>
                <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rPr>
                <a:t>保护肛周皮肤</a:t>
              </a:r>
              <a:endParaRPr kumimoji="0" lang="zh-CN" altLang="en-US" sz="1200" b="1" kern="1200" cap="none" spc="300" normalizeH="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109" name="文本框 108"/>
          <p:cNvSpPr txBox="1"/>
          <p:nvPr>
            <p:custDataLst>
              <p:tags r:id="rId33"/>
            </p:custDataLst>
          </p:nvPr>
        </p:nvSpPr>
        <p:spPr>
          <a:xfrm>
            <a:off x="8570913" y="4189413"/>
            <a:ext cx="765175" cy="368300"/>
          </a:xfrm>
          <a:prstGeom prst="rect">
            <a:avLst/>
          </a:prstGeom>
          <a:noFill/>
        </p:spPr>
        <p:txBody>
          <a:bodyPr wrap="square" rtlCol="0">
            <a:spAutoFit/>
          </a:bodyPr>
          <a:p>
            <a:pPr marR="0" algn="ctr" defTabSz="914400" fontAlgn="auto">
              <a:spcBef>
                <a:spcPts val="0"/>
              </a:spcBef>
              <a:spcAft>
                <a:spcPts val="0"/>
              </a:spcAft>
              <a:buClrTx/>
              <a:buSzTx/>
              <a:buFontTx/>
              <a:defRPr/>
            </a:pPr>
            <a:r>
              <a:rPr kumimoji="0" lang="en-US" altLang="zh-CN" kern="1200" cap="none" spc="150" normalizeH="0" baseline="0" noProof="0">
                <a:solidFill>
                  <a:srgbClr val="000000">
                    <a:lumMod val="50000"/>
                    <a:lumOff val="50000"/>
                  </a:srgbClr>
                </a:solidFill>
                <a:latin typeface="微软雅黑" panose="020B0503020204020204" charset="-122"/>
                <a:ea typeface="微软雅黑" panose="020B0503020204020204" charset="-122"/>
                <a:cs typeface="+mn-cs"/>
                <a:sym typeface="Arial" panose="020B0604020202020204" pitchFamily="34" charset="0"/>
              </a:rPr>
              <a:t>05</a:t>
            </a:r>
            <a:endParaRPr kumimoji="0" lang="zh-CN" altLang="en-US" kern="1200" cap="none" spc="150" normalizeH="0" baseline="0" noProof="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grpSp>
        <p:nvGrpSpPr>
          <p:cNvPr id="115" name="组合 114"/>
          <p:cNvGrpSpPr/>
          <p:nvPr/>
        </p:nvGrpSpPr>
        <p:grpSpPr>
          <a:xfrm>
            <a:off x="8054975" y="2995613"/>
            <a:ext cx="1793875" cy="547687"/>
            <a:chOff x="12686" y="4717"/>
            <a:chExt cx="2824" cy="864"/>
          </a:xfrm>
        </p:grpSpPr>
        <p:sp>
          <p:nvSpPr>
            <p:cNvPr id="110" name="Shape 2772"/>
            <p:cNvSpPr/>
            <p:nvPr>
              <p:custDataLst>
                <p:tags r:id="rId34"/>
              </p:custDataLst>
            </p:nvPr>
          </p:nvSpPr>
          <p:spPr>
            <a:xfrm>
              <a:off x="12685" y="4716"/>
              <a:ext cx="2824" cy="865"/>
            </a:xfrm>
            <a:prstGeom prst="roundRect">
              <a:avLst>
                <a:gd name="adj" fmla="val 50000"/>
              </a:avLst>
            </a:prstGeom>
            <a:solidFill>
              <a:schemeClr val="accent3">
                <a:lumMod val="75000"/>
              </a:schemeClr>
            </a:solidFill>
            <a:ln w="63500">
              <a:noFill/>
              <a:miter lim="400000"/>
            </a:ln>
          </p:spPr>
          <p:txBody>
            <a:bodyPr lIns="0" tIns="0" rIns="0" bIns="0" anchor="ctr"/>
            <a:p>
              <a:pPr marL="0" marR="0" lvl="0" indent="0" algn="l" defTabSz="584200" rtl="0" eaLnBrk="1" fontAlgn="auto" latinLnBrk="0" hangingPunct="1">
                <a:lnSpc>
                  <a:spcPct val="100000"/>
                </a:lnSpc>
                <a:spcBef>
                  <a:spcPts val="0"/>
                </a:spcBef>
                <a:spcAft>
                  <a:spcPts val="0"/>
                </a:spcAft>
                <a:buClrTx/>
                <a:buSzTx/>
                <a:buFontTx/>
                <a:buNone/>
                <a:defRPr sz="4000" b="1">
                  <a:solidFill>
                    <a:srgbClr val="FFFFFF"/>
                  </a:solidFill>
                  <a:effectLst>
                    <a:outerShdw blurRad="38100" dist="12700" dir="5400000" rotWithShape="0">
                      <a:srgbClr val="000000">
                        <a:alpha val="50000"/>
                      </a:srgbClr>
                    </a:outerShdw>
                  </a:effectLst>
                  <a:latin typeface="Open Sans" panose="020B0606030504020204"/>
                  <a:ea typeface="Open Sans" panose="020B0606030504020204"/>
                  <a:cs typeface="Open Sans" panose="020B0606030504020204"/>
                  <a:sym typeface="Open Sans" panose="020B0606030504020204"/>
                </a:defRPr>
              </a:pPr>
              <a:endParaRPr kumimoji="0" sz="4000" b="1"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charset="-122"/>
                <a:ea typeface="微软雅黑" panose="020B0503020204020204" charset="-122"/>
                <a:sym typeface="Arial" panose="020B0604020202020204" pitchFamily="34" charset="0"/>
              </a:endParaRPr>
            </a:p>
          </p:txBody>
        </p:sp>
        <p:sp>
          <p:nvSpPr>
            <p:cNvPr id="111" name="文本框 110"/>
            <p:cNvSpPr txBox="1"/>
            <p:nvPr>
              <p:custDataLst>
                <p:tags r:id="rId35"/>
              </p:custDataLst>
            </p:nvPr>
          </p:nvSpPr>
          <p:spPr>
            <a:xfrm>
              <a:off x="12765" y="4760"/>
              <a:ext cx="2745" cy="764"/>
            </a:xfrm>
            <a:prstGeom prst="rect">
              <a:avLst/>
            </a:prstGeom>
            <a:noFill/>
          </p:spPr>
          <p:txBody>
            <a:bodyPr wrap="square" lIns="90000" tIns="46800" rIns="90000" rtlCol="0" anchor="ctr" anchorCtr="0"/>
            <a:p>
              <a:pPr marR="0" algn="ctr" defTabSz="914400" fontAlgn="auto">
                <a:lnSpc>
                  <a:spcPct val="120000"/>
                </a:lnSpc>
                <a:spcBef>
                  <a:spcPts val="0"/>
                </a:spcBef>
                <a:spcAft>
                  <a:spcPts val="0"/>
                </a:spcAft>
                <a:buSzPct val="100000"/>
                <a:buFontTx/>
                <a:defRPr/>
              </a:pPr>
              <a:r>
                <a:rPr kumimoji="0" lang="zh-CN" altLang="en-US" sz="1200" spc="100" noProof="0">
                  <a:solidFill>
                    <a:prstClr val="white"/>
                  </a:solidFill>
                  <a:latin typeface="微软雅黑" panose="020B0503020204020204" charset="-122"/>
                  <a:ea typeface="微软雅黑" panose="020B0503020204020204" charset="-122"/>
                  <a:cs typeface="+mn-cs"/>
                  <a:sym typeface="Arial" panose="020B0604020202020204" pitchFamily="34" charset="0"/>
                </a:rPr>
                <a:t>防止脱水和电解质</a:t>
              </a:r>
              <a:endParaRPr kumimoji="0" lang="zh-CN" altLang="en-US" sz="1200" spc="10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a:p>
              <a:pPr marR="0" algn="ctr" defTabSz="914400" fontAlgn="auto">
                <a:lnSpc>
                  <a:spcPct val="120000"/>
                </a:lnSpc>
                <a:spcBef>
                  <a:spcPts val="0"/>
                </a:spcBef>
                <a:spcAft>
                  <a:spcPts val="0"/>
                </a:spcAft>
                <a:buSzPct val="100000"/>
                <a:buFontTx/>
                <a:defRPr/>
              </a:pPr>
              <a:r>
                <a:rPr kumimoji="0" lang="zh-CN" altLang="en-US" sz="1200" spc="100" noProof="0">
                  <a:solidFill>
                    <a:prstClr val="white"/>
                  </a:solidFill>
                  <a:latin typeface="微软雅黑" panose="020B0503020204020204" charset="-122"/>
                  <a:ea typeface="微软雅黑" panose="020B0503020204020204" charset="-122"/>
                  <a:cs typeface="+mn-cs"/>
                  <a:sym typeface="Arial" panose="020B0604020202020204" pitchFamily="34" charset="0"/>
                </a:rPr>
                <a:t>紊乱</a:t>
              </a:r>
              <a:endParaRPr kumimoji="0" lang="zh-CN" altLang="en-US" sz="1200" spc="100" noProof="0">
                <a:solidFill>
                  <a:prstClr val="white"/>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36"/>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三、排便异常的护理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37"/>
            </p:custDataLst>
          </p:nvPr>
        </p:nvSpPr>
        <p:spPr>
          <a:xfrm>
            <a:off x="876300" y="1234758"/>
            <a:ext cx="1043940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20000"/>
              <a:buFont typeface="Wingdings" panose="05000000000000000000" charset="0"/>
              <a:buChar char="u"/>
            </a:pPr>
            <a:r>
              <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rPr>
              <a:t>（二）腹泻患者的护理</a:t>
            </a:r>
            <a:endPar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p:tgtEl>
                                          <p:spTgt spid="112"/>
                                        </p:tgtEl>
                                        <p:attrNameLst>
                                          <p:attrName>ppt_x</p:attrName>
                                        </p:attrNameLst>
                                      </p:cBhvr>
                                      <p:tavLst>
                                        <p:tav tm="0">
                                          <p:val>
                                            <p:strVal val="#ppt_x-#ppt_w*1.125000"/>
                                          </p:val>
                                        </p:tav>
                                        <p:tav tm="100000">
                                          <p:val>
                                            <p:strVal val="#ppt_x"/>
                                          </p:val>
                                        </p:tav>
                                      </p:tavLst>
                                    </p:anim>
                                    <p:animEffect transition="in" filter="wipe(right)">
                                      <p:cBhvr>
                                        <p:cTn id="8" dur="500"/>
                                        <p:tgtEl>
                                          <p:spTgt spid="11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p:cTn id="12" dur="500"/>
                                        <p:tgtEl>
                                          <p:spTgt spid="113"/>
                                        </p:tgtEl>
                                        <p:attrNameLst>
                                          <p:attrName>ppt_x</p:attrName>
                                        </p:attrNameLst>
                                      </p:cBhvr>
                                      <p:tavLst>
                                        <p:tav tm="0">
                                          <p:val>
                                            <p:strVal val="#ppt_x-#ppt_w*1.125000"/>
                                          </p:val>
                                        </p:tav>
                                        <p:tav tm="100000">
                                          <p:val>
                                            <p:strVal val="#ppt_x"/>
                                          </p:val>
                                        </p:tav>
                                      </p:tavLst>
                                    </p:anim>
                                    <p:animEffect transition="in" filter="wipe(right)">
                                      <p:cBhvr>
                                        <p:cTn id="13" dur="500"/>
                                        <p:tgtEl>
                                          <p:spTgt spid="11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p:cTn id="17" dur="500"/>
                                        <p:tgtEl>
                                          <p:spTgt spid="114"/>
                                        </p:tgtEl>
                                        <p:attrNameLst>
                                          <p:attrName>ppt_x</p:attrName>
                                        </p:attrNameLst>
                                      </p:cBhvr>
                                      <p:tavLst>
                                        <p:tav tm="0">
                                          <p:val>
                                            <p:strVal val="#ppt_x-#ppt_w*1.125000"/>
                                          </p:val>
                                        </p:tav>
                                        <p:tav tm="100000">
                                          <p:val>
                                            <p:strVal val="#ppt_x"/>
                                          </p:val>
                                        </p:tav>
                                      </p:tavLst>
                                    </p:anim>
                                    <p:animEffect transition="in" filter="wipe(right)">
                                      <p:cBhvr>
                                        <p:cTn id="18" dur="500"/>
                                        <p:tgtEl>
                                          <p:spTgt spid="114"/>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500"/>
                                        <p:tgtEl>
                                          <p:spTgt spid="115"/>
                                        </p:tgtEl>
                                        <p:attrNameLst>
                                          <p:attrName>ppt_x</p:attrName>
                                        </p:attrNameLst>
                                      </p:cBhvr>
                                      <p:tavLst>
                                        <p:tav tm="0">
                                          <p:val>
                                            <p:strVal val="#ppt_x-#ppt_w*1.125000"/>
                                          </p:val>
                                        </p:tav>
                                        <p:tav tm="100000">
                                          <p:val>
                                            <p:strVal val="#ppt_x"/>
                                          </p:val>
                                        </p:tav>
                                      </p:tavLst>
                                    </p:anim>
                                    <p:animEffect transition="in" filter="wipe(right)">
                                      <p:cBhvr>
                                        <p:cTn id="23" dur="500"/>
                                        <p:tgtEl>
                                          <p:spTgt spid="115"/>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16"/>
                                        </p:tgtEl>
                                        <p:attrNameLst>
                                          <p:attrName>style.visibility</p:attrName>
                                        </p:attrNameLst>
                                      </p:cBhvr>
                                      <p:to>
                                        <p:strVal val="visible"/>
                                      </p:to>
                                    </p:set>
                                    <p:anim calcmode="lin" valueType="num">
                                      <p:cBhvr>
                                        <p:cTn id="27" dur="500"/>
                                        <p:tgtEl>
                                          <p:spTgt spid="116"/>
                                        </p:tgtEl>
                                        <p:attrNameLst>
                                          <p:attrName>ppt_x</p:attrName>
                                        </p:attrNameLst>
                                      </p:cBhvr>
                                      <p:tavLst>
                                        <p:tav tm="0">
                                          <p:val>
                                            <p:strVal val="#ppt_x+#ppt_w*1.125000"/>
                                          </p:val>
                                        </p:tav>
                                        <p:tav tm="100000">
                                          <p:val>
                                            <p:strVal val="#ppt_x"/>
                                          </p:val>
                                        </p:tav>
                                      </p:tavLst>
                                    </p:anim>
                                    <p:animEffect transition="in" filter="wipe(left)">
                                      <p:cBhvr>
                                        <p:cTn id="28" dur="500"/>
                                        <p:tgtEl>
                                          <p:spTgt spid="116"/>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17"/>
                                        </p:tgtEl>
                                        <p:attrNameLst>
                                          <p:attrName>style.visibility</p:attrName>
                                        </p:attrNameLst>
                                      </p:cBhvr>
                                      <p:to>
                                        <p:strVal val="visible"/>
                                      </p:to>
                                    </p:set>
                                    <p:anim calcmode="lin" valueType="num">
                                      <p:cBhvr>
                                        <p:cTn id="32" dur="500"/>
                                        <p:tgtEl>
                                          <p:spTgt spid="117"/>
                                        </p:tgtEl>
                                        <p:attrNameLst>
                                          <p:attrName>ppt_x</p:attrName>
                                        </p:attrNameLst>
                                      </p:cBhvr>
                                      <p:tavLst>
                                        <p:tav tm="0">
                                          <p:val>
                                            <p:strVal val="#ppt_x+#ppt_w*1.125000"/>
                                          </p:val>
                                        </p:tav>
                                        <p:tav tm="100000">
                                          <p:val>
                                            <p:strVal val="#ppt_x"/>
                                          </p:val>
                                        </p:tav>
                                      </p:tavLst>
                                    </p:anim>
                                    <p:animEffect transition="in" filter="wipe(left)">
                                      <p:cBhvr>
                                        <p:cTn id="33" dur="500"/>
                                        <p:tgtEl>
                                          <p:spTgt spid="117"/>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118"/>
                                        </p:tgtEl>
                                        <p:attrNameLst>
                                          <p:attrName>style.visibility</p:attrName>
                                        </p:attrNameLst>
                                      </p:cBhvr>
                                      <p:to>
                                        <p:strVal val="visible"/>
                                      </p:to>
                                    </p:set>
                                    <p:anim calcmode="lin" valueType="num">
                                      <p:cBhvr>
                                        <p:cTn id="37" dur="500"/>
                                        <p:tgtEl>
                                          <p:spTgt spid="118"/>
                                        </p:tgtEl>
                                        <p:attrNameLst>
                                          <p:attrName>ppt_x</p:attrName>
                                        </p:attrNameLst>
                                      </p:cBhvr>
                                      <p:tavLst>
                                        <p:tav tm="0">
                                          <p:val>
                                            <p:strVal val="#ppt_x+#ppt_w*1.125000"/>
                                          </p:val>
                                        </p:tav>
                                        <p:tav tm="100000">
                                          <p:val>
                                            <p:strVal val="#ppt_x"/>
                                          </p:val>
                                        </p:tav>
                                      </p:tavLst>
                                    </p:anim>
                                    <p:animEffect transition="in" filter="wipe(left)">
                                      <p:cBhvr>
                                        <p:cTn id="38" dur="500"/>
                                        <p:tgtEl>
                                          <p:spTgt spid="118"/>
                                        </p:tgtEl>
                                      </p:cBhvr>
                                    </p:animEffect>
                                  </p:childTnLst>
                                </p:cTn>
                              </p:par>
                            </p:childTnLst>
                          </p:cTn>
                        </p:par>
                        <p:par>
                          <p:cTn id="39" fill="hold">
                            <p:stCondLst>
                              <p:cond delay="3500"/>
                            </p:stCondLst>
                            <p:childTnLst>
                              <p:par>
                                <p:cTn id="40" presetID="12" presetClass="entr" presetSubtype="2" fill="hold" nodeType="afterEffect">
                                  <p:stCondLst>
                                    <p:cond delay="0"/>
                                  </p:stCondLst>
                                  <p:childTnLst>
                                    <p:set>
                                      <p:cBhvr>
                                        <p:cTn id="41" dur="1" fill="hold">
                                          <p:stCondLst>
                                            <p:cond delay="0"/>
                                          </p:stCondLst>
                                        </p:cTn>
                                        <p:tgtEl>
                                          <p:spTgt spid="119"/>
                                        </p:tgtEl>
                                        <p:attrNameLst>
                                          <p:attrName>style.visibility</p:attrName>
                                        </p:attrNameLst>
                                      </p:cBhvr>
                                      <p:to>
                                        <p:strVal val="visible"/>
                                      </p:to>
                                    </p:set>
                                    <p:anim calcmode="lin" valueType="num">
                                      <p:cBhvr>
                                        <p:cTn id="42" dur="500"/>
                                        <p:tgtEl>
                                          <p:spTgt spid="119"/>
                                        </p:tgtEl>
                                        <p:attrNameLst>
                                          <p:attrName>ppt_x</p:attrName>
                                        </p:attrNameLst>
                                      </p:cBhvr>
                                      <p:tavLst>
                                        <p:tav tm="0">
                                          <p:val>
                                            <p:strVal val="#ppt_x+#ppt_w*1.125000"/>
                                          </p:val>
                                        </p:tav>
                                        <p:tav tm="100000">
                                          <p:val>
                                            <p:strVal val="#ppt_x"/>
                                          </p:val>
                                        </p:tav>
                                      </p:tavLst>
                                    </p:anim>
                                    <p:animEffect transition="in" filter="wipe(left)">
                                      <p:cBhvr>
                                        <p:cTn id="43"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378075" y="2409825"/>
            <a:ext cx="7527925" cy="3105150"/>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499"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心理护理　</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2"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7036" y="457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皮肤护理</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5"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排便功能训练</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8"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室内环境</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健康教育</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06513"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06514"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06515"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06516"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06517"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2" name="文本框 1"/>
          <p:cNvSpPr txBox="1"/>
          <p:nvPr>
            <p:custDataLst>
              <p:tags r:id="rId21"/>
            </p:custDataLst>
          </p:nvPr>
        </p:nvSpPr>
        <p:spPr>
          <a:xfrm>
            <a:off x="1028700" y="1355725"/>
            <a:ext cx="9569450" cy="45910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360045" lvl="0" indent="-360045" algn="just" fontAlgn="ctr">
              <a:lnSpc>
                <a:spcPct val="140000"/>
              </a:lnSpc>
              <a:spcBef>
                <a:spcPts val="1000"/>
              </a:spcBef>
              <a:spcAft>
                <a:spcPts val="0"/>
              </a:spcAft>
              <a:buSzPct val="100000"/>
              <a:buFont typeface="Wingdings" panose="05000000000000000000" charset="0"/>
              <a:buNone/>
            </a:pPr>
            <a:r>
              <a:rPr sz="1800" b="1" strike="noStrike" noProof="1" dirty="0">
                <a:solidFill>
                  <a:srgbClr val="2E75B6"/>
                </a:solidFill>
                <a:uFillTx/>
                <a:latin typeface="微软雅黑" panose="020B0503020204020204" charset="-122"/>
                <a:ea typeface="微软雅黑" panose="020B0503020204020204" charset="-122"/>
                <a:cs typeface="+mn-cs"/>
                <a:sym typeface="+mn-ea"/>
              </a:rPr>
              <a:t>（三）大便失禁患者的护理</a:t>
            </a:r>
            <a:endParaRPr sz="1800" b="1" strike="noStrike" noProof="1" dirty="0">
              <a:solidFill>
                <a:srgbClr val="2E75B6"/>
              </a:solidFill>
              <a:uFillTx/>
              <a:latin typeface="微软雅黑" panose="020B0503020204020204" charset="-122"/>
              <a:ea typeface="微软雅黑" panose="020B0503020204020204" charset="-122"/>
              <a:cs typeface="+mn-cs"/>
              <a:sym typeface="+mn-ea"/>
            </a:endParaRPr>
          </a:p>
        </p:txBody>
      </p:sp>
      <p:sp>
        <p:nvSpPr>
          <p:cNvPr id="23" name="Title 6"/>
          <p:cNvSpPr txBox="1"/>
          <p:nvPr>
            <p:custDataLst>
              <p:tags r:id="rId2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三、排便异常的护理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四、灌肠术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984750" y="2345055"/>
            <a:ext cx="598233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灌肠术是将一定量的溶液由肛门经直肠灌入结肠，以帮助患者清洁肠道、排便、排气或由肠道供给药物或营养，达到确定诊断和进行治疗目的的方法。</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根据灌肠目的可分为保留灌肠和不保留灌肠。根据灌入的液体量又可将不保留灌肠分为大量不保留灌肠和小量不保留灌肠。而反复进行大量不保留灌肠，以达到清洁肠道的目的，则为清洁灌肠。</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210310" y="2239645"/>
            <a:ext cx="3431540" cy="3210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96088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排气护理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4130"/>
            <a:ext cx="10870565" cy="46793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一、肠胀气患者的护理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25525" y="1869440"/>
            <a:ext cx="1002601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肠胀气是指胃肠道内有过多的气体积聚而不能排出，引起腹胀、腹痛等不适的症状。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1. 肠胀气的原因</a:t>
            </a:r>
            <a:r>
              <a:rPr lang="zh-CN" altLang="en-US" dirty="0">
                <a:latin typeface="微软雅黑" panose="020B0503020204020204" charset="-122"/>
                <a:ea typeface="微软雅黑" panose="020B0503020204020204" charset="-122"/>
              </a:rPr>
              <a:t>　患者由于胃肠道功能异常、手术后麻醉药物的影响、饮食不当或某些药物的不良反应而引起肠胀气。</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2. 肠胀气的护理措施</a:t>
            </a:r>
            <a:r>
              <a:rPr lang="zh-CN" altLang="en-US" dirty="0">
                <a:latin typeface="微软雅黑" panose="020B0503020204020204" charset="-122"/>
                <a:ea typeface="微软雅黑" panose="020B0503020204020204" charset="-122"/>
              </a:rPr>
              <a:t>　（1）心理护理：向患者解释肠胀气的原因，缓解其紧张不安的情绪。（2）饮食调整：如肠胀气与饮食有关，应为患者制订营养合理、易消化的饮食，少食或勿食豆类、糖类等产气性食物，嘱患者少饮碳酸饮料，进食不宜过快。（3）适当活动：鼓励并协助患者适当活动，卧床患者可经常更换卧位；病情允许则下床散步。（4）腹部热敷或按摩，必要时遵医嘱给予药物治疗或进行肛管排气。（5）健康指导：向患者及家属讲解避免肠胀气的方法，如适当活动，正确选择饮食种类；指导患者及家属养成健康的生活习惯。</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4130"/>
            <a:ext cx="10870565" cy="46793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一、肠胀气患者的护理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2675" y="1556385"/>
            <a:ext cx="1002601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肛管排气法是将肛管经肛门插入直肠，以排除肠内积气的方法。</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【目的】</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帮助患者排出肠腔积气，减轻腹胀。</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【评估】</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（1）患者的病情、肠胀气程度、临床诊断、已采取的护理措施。（2）患者的意识情况、生命体征、心理状态、合作程度。（3）患者饮食结构和习惯。（4）患者肛门皮肤、黏膜情况。</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【计划】</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操作者准备　着装整洁，洗手，戴口罩。熟悉肛管排气法的目的、方法。2. 用物准备　治疗盘内备肛管（26 号）玻璃接管、橡胶管、玻璃瓶（内盛水 3/4 满）瓶口系带，润滑剂、棉签、胶布（1 cm×15 cm）橡皮圈及别针、卫生纸、弯盘、手套；另备屏风。3. 患者准备　了解肛管排气法的目的和注意事项，配合操作，取合适的体位。4. 环境准备　酌情关闭门窗，调节室温，屏风遮挡患者，光线或照明充足。</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4130"/>
            <a:ext cx="10870565" cy="46793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一、肠胀气患者的护理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2990" y="2148840"/>
            <a:ext cx="4870450" cy="267652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【实施】</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肛管排气法操作步骤及要点说明见表 12-7。</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【评价】</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（1）操作方法正确、熟练，动作轻稳，达到排气目的。</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（2）用物备齐，肛管插入深度及留置时间正确。</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（3）操作中关心患者，护患沟通有效。</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5933440" y="2148840"/>
            <a:ext cx="5276850" cy="3095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94130"/>
            <a:ext cx="10870565" cy="46793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一、肠胀气患者的护理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24890" y="1631315"/>
            <a:ext cx="581977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【注意事项】</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（1）注意遮挡，保护患者的隐私，维护患者自尊。</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（2）肛管保留时间不超过 20 分钟，否则会减弱肛门括约肌反应，甚至导致肛门括约肌永久性松弛，必要时可间隔 2 ～ 3 小时后重新插管排气。</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【健康宣教】</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（1）向患者及家属讲解有关疾病的知识，避免腹胀的方法，如正确选择饮食类型。</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（2）向患者及家属讲解肛管排气的目的和意义，指导患者配合操作的方法。</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（3）指导患者保持健康的生活习惯。</a:t>
            </a:r>
            <a:endParaRPr lang="zh-CN" altLang="en-US" sz="1600"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6844665" y="2985770"/>
            <a:ext cx="4622165" cy="1667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单元十二</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排泄护理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650875" y="4000500"/>
            <a:ext cx="3168015" cy="25247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sz="1200" b="1" dirty="0" smtClean="0"/>
              <a:t>1. 能够记住无尿、少尿、多尿、膀胱刺激征、尿潴留、尿失禁、导尿术、留置导尿术、灌肠术的概念。</a:t>
            </a:r>
            <a:endParaRPr sz="1200" b="1" dirty="0" smtClean="0"/>
          </a:p>
          <a:p>
            <a:pPr algn="just" fontAlgn="auto">
              <a:lnSpc>
                <a:spcPct val="120000"/>
              </a:lnSpc>
              <a:spcBef>
                <a:spcPts val="0"/>
              </a:spcBef>
              <a:spcAft>
                <a:spcPts val="0"/>
              </a:spcAft>
            </a:pPr>
            <a:r>
              <a:rPr sz="1200" b="1" dirty="0" smtClean="0"/>
              <a:t>2. 正确说出尿潴留、尿失禁、便秘、腹泻、排便失禁、肠胀气患者的护理措施。</a:t>
            </a:r>
            <a:endParaRPr sz="1200" b="1" dirty="0" smtClean="0"/>
          </a:p>
          <a:p>
            <a:pPr algn="just" fontAlgn="auto">
              <a:lnSpc>
                <a:spcPct val="120000"/>
              </a:lnSpc>
              <a:spcBef>
                <a:spcPts val="0"/>
              </a:spcBef>
              <a:spcAft>
                <a:spcPts val="0"/>
              </a:spcAft>
            </a:pPr>
            <a:r>
              <a:rPr sz="1200" b="1" dirty="0" smtClean="0"/>
              <a:t>3. 能阐述正常和异常尿液、正常和异常粪便的观察内容。</a:t>
            </a:r>
            <a:endParaRPr sz="1200" b="1" dirty="0" smtClean="0"/>
          </a:p>
          <a:p>
            <a:pPr algn="just" fontAlgn="auto">
              <a:lnSpc>
                <a:spcPct val="120000"/>
              </a:lnSpc>
              <a:spcBef>
                <a:spcPts val="0"/>
              </a:spcBef>
              <a:spcAft>
                <a:spcPts val="0"/>
              </a:spcAft>
            </a:pPr>
            <a:r>
              <a:rPr sz="1200" b="1" dirty="0" smtClean="0"/>
              <a:t>4. 理解男女患者导尿术、大量不保留灌肠术、小量不保留灌肠术、保留灌肠术、肛管排气的操作目的及方法。</a:t>
            </a:r>
            <a:endParaRPr sz="1200" b="1" dirty="0" smtClean="0"/>
          </a:p>
          <a:p>
            <a:pPr algn="just" fontAlgn="auto">
              <a:lnSpc>
                <a:spcPct val="120000"/>
              </a:lnSpc>
              <a:spcBef>
                <a:spcPts val="0"/>
              </a:spcBef>
              <a:spcAft>
                <a:spcPts val="0"/>
              </a:spcAft>
            </a:pPr>
            <a:r>
              <a:rPr sz="1200" b="1" dirty="0" smtClean="0"/>
              <a:t>5. 知道影响排尿和排便的因素有哪些。</a:t>
            </a:r>
            <a:endParaRPr sz="1200" b="1" dirty="0" smtClean="0"/>
          </a:p>
        </p:txBody>
      </p:sp>
      <p:sp>
        <p:nvSpPr>
          <p:cNvPr id="5" name="文本框 22"/>
          <p:cNvSpPr txBox="1"/>
          <p:nvPr/>
        </p:nvSpPr>
        <p:spPr>
          <a:xfrm flipH="1">
            <a:off x="4849495" y="4088765"/>
            <a:ext cx="2760345" cy="11969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200" b="1" dirty="0" smtClean="0"/>
              <a:t>1. 能够判断患者排泄功能情况，并给予正确的护理措施。</a:t>
            </a:r>
            <a:endParaRPr lang="zh-CN" altLang="en-US" sz="1200" b="1" dirty="0" smtClean="0"/>
          </a:p>
          <a:p>
            <a:pPr algn="just" fontAlgn="auto">
              <a:lnSpc>
                <a:spcPct val="120000"/>
              </a:lnSpc>
              <a:spcBef>
                <a:spcPts val="0"/>
              </a:spcBef>
              <a:spcAft>
                <a:spcPts val="0"/>
              </a:spcAft>
            </a:pPr>
            <a:r>
              <a:rPr lang="zh-CN" altLang="en-US" sz="1200" b="1" dirty="0" smtClean="0"/>
              <a:t>2. 能够在模拟的环境下正确实施男女患者导尿术、大量不保留灌肠术的</a:t>
            </a:r>
            <a:endParaRPr lang="zh-CN" altLang="en-US" sz="1200" b="1" dirty="0" smtClean="0"/>
          </a:p>
          <a:p>
            <a:pPr algn="just" fontAlgn="auto">
              <a:lnSpc>
                <a:spcPct val="120000"/>
              </a:lnSpc>
              <a:spcBef>
                <a:spcPts val="0"/>
              </a:spcBef>
              <a:spcAft>
                <a:spcPts val="0"/>
              </a:spcAft>
            </a:pPr>
            <a:r>
              <a:rPr lang="zh-CN" altLang="en-US" sz="1200" b="1" dirty="0" smtClean="0"/>
              <a:t>操作。</a:t>
            </a:r>
            <a:endParaRPr lang="zh-CN" altLang="en-US" sz="1200" b="1" dirty="0" smtClean="0"/>
          </a:p>
        </p:txBody>
      </p:sp>
      <p:sp>
        <p:nvSpPr>
          <p:cNvPr id="6" name="文本框 22"/>
          <p:cNvSpPr txBox="1"/>
          <p:nvPr/>
        </p:nvSpPr>
        <p:spPr>
          <a:xfrm flipH="1">
            <a:off x="8314690" y="4088765"/>
            <a:ext cx="2618105" cy="53340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200" b="1" dirty="0" smtClean="0"/>
              <a:t>强化人文关怀的理念，注重患者隐私的保护。</a:t>
            </a:r>
            <a:endParaRPr lang="zh-CN" altLang="en-US" sz="1200" b="1"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96088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排尿护理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09065"/>
            <a:ext cx="10870565" cy="45643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一、排尿活动的评估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02640" y="1568450"/>
            <a:ext cx="1042416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（一）正常尿液的观察</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1. 排尿次数</a:t>
            </a:r>
            <a:r>
              <a:rPr lang="zh-CN" altLang="en-US" dirty="0">
                <a:latin typeface="微软雅黑" panose="020B0503020204020204" charset="-122"/>
                <a:ea typeface="微软雅黑" panose="020B0503020204020204" charset="-122"/>
              </a:rPr>
              <a:t>　一般成人日间排尿 3 ～ 5 次，夜间 0 ～ 1 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2. 尿量</a:t>
            </a:r>
            <a:r>
              <a:rPr lang="zh-CN" altLang="en-US" dirty="0">
                <a:latin typeface="微软雅黑" panose="020B0503020204020204" charset="-122"/>
                <a:ea typeface="微软雅黑" panose="020B0503020204020204" charset="-122"/>
              </a:rPr>
              <a:t>　尿量是反应肾脏功能的重要指标之一，正常成人 24 小时排尿量为 1 000 ～ 2 000 mL，一般为 1 500 mL。每次 200 ～ 400 mL。</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3. 尿液的性状</a:t>
            </a:r>
            <a:endParaRPr lang="zh-CN" altLang="en-US" b="1" dirty="0">
              <a:solidFill>
                <a:srgbClr val="5A84AF"/>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（1）颜色：正常新鲜尿液呈淡黄色或深黄色，是由于尿胆原和尿色素所致。</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（2）透明度：正常新鲜尿液澄清、透明，放置后因磷酸盐析出可出现微量絮状沉淀物。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比 重： 尿 比 重 的 高 低 主 要 取 决 于 肾 脏 的 浓 缩 功 能， 一 般 为1.015 ～ 1.025。 </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（4）酸碱度：正常尿液呈弱酸性，pH 为 4.5 ～ 7.5，平均为 6。</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 （5）气味：正常尿液气味来自尿中的挥发酸，静置一段时间后因尿素分解产生氨，故有氨臭味。</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590675"/>
            <a:ext cx="10870565" cy="42868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一、排尿活动的评估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12165" y="1776095"/>
            <a:ext cx="1042416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（二）异常尿液的观察</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1. 次数和尿量</a:t>
            </a:r>
            <a:endParaRPr lang="zh-CN" altLang="en-US" b="1" dirty="0">
              <a:solidFill>
                <a:srgbClr val="5A84AF"/>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（1）尿频：单位时间内排尿次数增多称尿频。</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（2）多尿：24 小时尿量经常超过 2 500 mL 者为多尿。</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（3）少尿：24 小时尿量少于 400 mL 或每小时少于 17 mL 者为少尿。</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（4）无尿或尿闭：24 小时尿量少于 100 mL 或 12 小时内完全无尿者为无尿或尿闭。</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（5）膀胱刺激征：主要表现为尿频、尿急、尿痛。</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2. 颜色</a:t>
            </a:r>
            <a:endParaRPr lang="zh-CN" altLang="en-US" b="1" dirty="0">
              <a:solidFill>
                <a:srgbClr val="5A84AF"/>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（1）血尿：是指尿液中含有红细胞。</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686560"/>
            <a:ext cx="10870565" cy="372173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一、排尿活动的评估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55675" y="2124075"/>
            <a:ext cx="10424160"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（2）血红蛋白尿：是指尿液中含有血红蛋白。</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（3）胆红素尿：是指尿液中含有胆红素。</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（4）脓尿：呈白色絮状浑浊状。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（5）乳糜尿：尿液中含有大量的淋巴液，呈乳白色。常见于丝虫病。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3. 透明度</a:t>
            </a:r>
            <a:r>
              <a:rPr lang="zh-CN" altLang="en-US" dirty="0">
                <a:latin typeface="微软雅黑" panose="020B0503020204020204" charset="-122"/>
                <a:ea typeface="微软雅黑" panose="020B0503020204020204" charset="-122"/>
              </a:rPr>
              <a:t>　尿中有脓细胞、红细胞、上皮细胞、细菌或炎性渗出物及管型时可呈浑浊状。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4. 气味</a:t>
            </a:r>
            <a:r>
              <a:rPr lang="zh-CN" altLang="en-US" dirty="0">
                <a:latin typeface="微软雅黑" panose="020B0503020204020204" charset="-122"/>
                <a:ea typeface="微软雅黑" panose="020B0503020204020204" charset="-122"/>
              </a:rPr>
              <a:t>　泌尿系统感染时，新鲜尿液就有氨臭味；糖尿病酮症酸中毒者，尿液呈烂苹果味。</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5A84AF"/>
                </a:solidFill>
                <a:latin typeface="微软雅黑" panose="020B0503020204020204" charset="-122"/>
                <a:ea typeface="微软雅黑" panose="020B0503020204020204" charset="-122"/>
              </a:rPr>
              <a:t>5. 比重</a:t>
            </a:r>
            <a:r>
              <a:rPr lang="zh-CN" altLang="en-US" dirty="0">
                <a:latin typeface="微软雅黑" panose="020B0503020204020204" charset="-122"/>
                <a:ea typeface="微软雅黑" panose="020B0503020204020204" charset="-122"/>
              </a:rPr>
              <a:t>　若尿比重经常固定于 1.010 左右，常提示肾脏功能严重障碍。</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0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0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11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1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122.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4.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142.xml><?xml version="1.0" encoding="utf-8"?>
<p:tagLst xmlns:p="http://schemas.openxmlformats.org/presentationml/2006/main">
  <p:tag name="KSO_WM_BEAUTIFY_FLAG" val="#wm#"/>
  <p:tag name="KSO_WM_TEMPLATE_CATEGORY" val="custom"/>
  <p:tag name="KSO_WM_TEMPLATE_INDEX" val="20191204"/>
  <p:tag name="KSO_WM_SLIDE_ITEM_CNT" val="7"/>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387_1*m_i*1_3"/>
  <p:tag name="KSO_WM_TEMPLATE_CATEGORY" val="diagram"/>
  <p:tag name="KSO_WM_TEMPLATE_INDEX" val="20199387"/>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USESOURCEFORMAT_APPLY" val="1"/>
  <p:tag name="KSO_WM_UNIT_DIAGRAM_SCHEMECOLOR_ID"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87_1*m_i*1_2"/>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87_1*m_i*1_1"/>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87_1*m_h_i*1_1_2"/>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87_1*m_h_i*1_1_1"/>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1"/>
</p:tagLst>
</file>

<file path=ppt/tags/tag148.xml><?xml version="1.0" encoding="utf-8"?>
<p:tagLst xmlns:p="http://schemas.openxmlformats.org/presentationml/2006/main">
  <p:tag name="KSO_WM_UNIT_ISCONTENTSTITLE" val="0"/>
  <p:tag name="KSO_WM_UNIT_PRESET_TEXT" val="嘉宾进场"/>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87_1*m_h_f*1_1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87_1*m_h_i*1_1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1"/>
  <p:tag name="KSO_WM_UNIT_ID" val="diagram20199387_1*m_h_i*1_8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 name="KSO_WM_UNIT_DIAGRAM_SCHEMECOLOR_ID"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2"/>
  <p:tag name="KSO_WM_UNIT_ID" val="diagram20199387_1*m_h_i*1_8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1"/>
</p:tagLst>
</file>

<file path=ppt/tags/tag152.xml><?xml version="1.0" encoding="utf-8"?>
<p:tagLst xmlns:p="http://schemas.openxmlformats.org/presentationml/2006/main">
  <p:tag name="KSO_WM_UNIT_ISCONTENTSTITLE" val="0"/>
  <p:tag name="KSO_WM_UNIT_PRESET_TEXT" val="现场合照"/>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8_1"/>
  <p:tag name="KSO_WM_UNIT_ID" val="diagram20199387_1*m_h_f*1_8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3"/>
  <p:tag name="KSO_WM_UNIT_ID" val="diagram20199387_1*m_h_i*1_8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7_1*m_h_i*1_2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 name="KSO_WM_UNIT_DIAGRAM_SCHEMECOLOR_ID"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7_1*m_h_i*1_2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1"/>
</p:tagLst>
</file>

<file path=ppt/tags/tag156.xml><?xml version="1.0" encoding="utf-8"?>
<p:tagLst xmlns:p="http://schemas.openxmlformats.org/presentationml/2006/main">
  <p:tag name="KSO_WM_UNIT_ISCONTENTSTITLE" val="0"/>
  <p:tag name="KSO_WM_UNIT_PRESET_TEXT" val="平面拍摄"/>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7_1*m_h_f*1_2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87_1*m_h_i*1_2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 name="KSO_WM_UNIT_DIAGRAM_SCHEMECOLOR_ID"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60.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 name="KSO_WM_UNIT_DIAGRAM_SCHEMECOLOR_ID"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87_1*m_h_i*1_3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 name="KSO_WM_UNIT_DIAGRAM_SCHEMECOLOR_ID"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87_1*m_h_i*1_3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1"/>
</p:tagLst>
</file>

<file path=ppt/tags/tag164.xml><?xml version="1.0" encoding="utf-8"?>
<p:tagLst xmlns:p="http://schemas.openxmlformats.org/presentationml/2006/main">
  <p:tag name="KSO_WM_UNIT_ISCONTENTSTITLE" val="0"/>
  <p:tag name="KSO_WM_UNIT_PRESET_TEXT" val="现场介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87_1*m_h_f*1_3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87_1*m_h_i*1_3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9387_1*m_h_i*1_6_3"/>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 name="KSO_WM_UNIT_DIAGRAM_SCHEMECOLOR_ID"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9387_1*m_h_i*1_6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1"/>
</p:tagLst>
</file>

<file path=ppt/tags/tag168.xml><?xml version="1.0" encoding="utf-8"?>
<p:tagLst xmlns:p="http://schemas.openxmlformats.org/presentationml/2006/main">
  <p:tag name="KSO_WM_UNIT_ISCONTENTSTITLE" val="0"/>
  <p:tag name="KSO_WM_UNIT_PRESET_TEXT" val="现场颁奖"/>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9387_1*m_h_f*1_6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9387_1*m_h_i*1_6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87_1*m_h_i*1_4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 name="KSO_WM_UNIT_DIAGRAM_SCHEMECOLOR_ID"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87_1*m_h_i*1_4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9387_1*m_h_i*1_5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USESOURCEFORMAT_APPLY" val="1"/>
  <p:tag name="KSO_WM_UNIT_DIAGRAM_SCHEMECOLOR_ID"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9387_1*m_h_i*1_5_2"/>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1"/>
</p:tagLst>
</file>

<file path=ppt/tags/tag174.xml><?xml version="1.0" encoding="utf-8"?>
<p:tagLst xmlns:p="http://schemas.openxmlformats.org/presentationml/2006/main">
  <p:tag name="KSO_WM_UNIT_ISCONTENTSTITLE" val="0"/>
  <p:tag name="KSO_WM_UNIT_PRESET_TEXT" val="现场表演"/>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9387_1*m_h_f*1_5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9387_1*m_h_i*1_5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87_1*m_h_i*1_4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1"/>
</p:tagLst>
</file>

<file path=ppt/tags/tag177.xml><?xml version="1.0" encoding="utf-8"?>
<p:tagLst xmlns:p="http://schemas.openxmlformats.org/presentationml/2006/main">
  <p:tag name="KSO_WM_UNIT_ISCONTENTSTITLE" val="0"/>
  <p:tag name="KSO_WM_UNIT_PRESET_TEXT" val="选手走秀"/>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87_1*m_h_f*1_4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80.xml><?xml version="1.0" encoding="utf-8"?>
<p:tagLst xmlns:p="http://schemas.openxmlformats.org/presentationml/2006/main">
  <p:tag name="KSO_WM_BEAUTIFY_FLAG" val="#wm#"/>
  <p:tag name="KSO_WM_TEMPLATE_CATEGORY" val="custom"/>
  <p:tag name="KSO_WM_TEMPLATE_INDEX" val="20191204"/>
  <p:tag name="KSO_WM_SLIDE_ITEM_CNT" val="8"/>
  <p:tag name="KSO_WM_SPECIAL_SOURCE" val="bdnull"/>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387_1*m_i*1_3"/>
  <p:tag name="KSO_WM_TEMPLATE_CATEGORY" val="diagram"/>
  <p:tag name="KSO_WM_TEMPLATE_INDEX" val="20199387"/>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USESOURCEFORMAT_APPLY" val="1"/>
  <p:tag name="KSO_WM_UNIT_DIAGRAM_SCHEMECOLOR_ID"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387_1*m_i*1_2"/>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387_1*m_i*1_1"/>
  <p:tag name="KSO_WM_TEMPLATE_CATEGORY" val="diagram"/>
  <p:tag name="KSO_WM_TEMPLATE_INDEX" val="20199387"/>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87_1*m_h_i*1_1_2"/>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 name="KSO_WM_UNIT_DIAGRAM_SCHEMECOLOR_ID"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87_1*m_h_i*1_1_1"/>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1"/>
</p:tagLst>
</file>

<file path=ppt/tags/tag186.xml><?xml version="1.0" encoding="utf-8"?>
<p:tagLst xmlns:p="http://schemas.openxmlformats.org/presentationml/2006/main">
  <p:tag name="KSO_WM_UNIT_ISCONTENTSTITLE" val="0"/>
  <p:tag name="KSO_WM_UNIT_PRESET_TEXT" val="嘉宾进场"/>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87_1*m_h_f*1_1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87_1*m_h_i*1_1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1"/>
  <p:tag name="KSO_WM_UNIT_ID" val="diagram20199387_1*m_h_i*1_8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 name="KSO_WM_UNIT_DIAGRAM_SCHEMECOLOR_ID"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2"/>
  <p:tag name="KSO_WM_UNIT_ID" val="diagram20199387_1*m_h_i*1_8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90.xml><?xml version="1.0" encoding="utf-8"?>
<p:tagLst xmlns:p="http://schemas.openxmlformats.org/presentationml/2006/main">
  <p:tag name="KSO_WM_UNIT_ISCONTENTSTITLE" val="0"/>
  <p:tag name="KSO_WM_UNIT_PRESET_TEXT" val="现场合照"/>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8_1"/>
  <p:tag name="KSO_WM_UNIT_ID" val="diagram20199387_1*m_h_f*1_8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8_3"/>
  <p:tag name="KSO_WM_UNIT_ID" val="diagram20199387_1*m_h_i*1_8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87_1*m_h_i*1_2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 name="KSO_WM_UNIT_DIAGRAM_SCHEMECOLOR_ID"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87_1*m_h_i*1_2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1"/>
</p:tagLst>
</file>

<file path=ppt/tags/tag194.xml><?xml version="1.0" encoding="utf-8"?>
<p:tagLst xmlns:p="http://schemas.openxmlformats.org/presentationml/2006/main">
  <p:tag name="KSO_WM_UNIT_ISCONTENTSTITLE" val="0"/>
  <p:tag name="KSO_WM_UNIT_PRESET_TEXT" val="平面拍摄"/>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87_1*m_h_f*1_2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87_1*m_h_i*1_2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199387_1*m_h_i*1_7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 name="KSO_WM_UNIT_DIAGRAM_SCHEMECOLOR_ID"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2"/>
  <p:tag name="KSO_WM_UNIT_ID" val="diagram20199387_1*m_h_i*1_7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1"/>
</p:tagLst>
</file>

<file path=ppt/tags/tag198.xml><?xml version="1.0" encoding="utf-8"?>
<p:tagLst xmlns:p="http://schemas.openxmlformats.org/presentationml/2006/main">
  <p:tag name="KSO_WM_UNIT_ISCONTENTSTITLE" val="0"/>
  <p:tag name="KSO_WM_UNIT_PRESET_TEXT" val="现场致辞"/>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199387_1*m_h_f*1_7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7_3"/>
  <p:tag name="KSO_WM_UNIT_ID" val="diagram20199387_1*m_h_i*1_7_3"/>
  <p:tag name="KSO_WM_TEMPLATE_CATEGORY" val="diagram"/>
  <p:tag name="KSO_WM_TEMPLATE_INDEX" val="20199387"/>
  <p:tag name="KSO_WM_UNIT_LAYERLEVEL" val="1_1_1"/>
  <p:tag name="KSO_WM_TAG_VERSION" val="1.0"/>
  <p:tag name="KSO_WM_BEAUTIFY_FLAG" val="#wm#"/>
  <p:tag name="KSO_WM_DIAGRAM_GROUP_CODE" val="m1-1"/>
  <p:tag name="KSO_WM_UNIT_USESOURCEFORMAT_APPLY" val="1"/>
  <p:tag name="KSO_WM_UNIT_DIAGRAM_SCHEMECOLOR_ID"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87_1*m_h_i*1_3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10"/>
  <p:tag name="KSO_WM_UNIT_LINE_FILL_TYPE" val="2"/>
  <p:tag name="KSO_WM_UNIT_USESOURCEFORMAT_APPLY" val="1"/>
  <p:tag name="KSO_WM_UNIT_DIAGRAM_SCHEMECOLOR_ID"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87_1*m_h_i*1_3_2"/>
  <p:tag name="KSO_WM_TEMPLATE_CATEGORY" val="diagram"/>
  <p:tag name="KSO_WM_TEMPLATE_INDEX" val="20199387"/>
  <p:tag name="KSO_WM_UNIT_LAYERLEVEL" val="1_1_1"/>
  <p:tag name="KSO_WM_TAG_VERSION" val="1.0"/>
  <p:tag name="KSO_WM_BEAUTIFY_FLAG" val="#wm#"/>
  <p:tag name="KSO_WM_UNIT_FILL_FORE_SCHEMECOLOR_INDEX" val="10"/>
  <p:tag name="KSO_WM_UNIT_FILL_TYPE" val="1"/>
  <p:tag name="KSO_WM_UNIT_USESOURCEFORMAT_APPLY" val="1"/>
  <p:tag name="KSO_WM_UNIT_DIAGRAM_SCHEMECOLOR_ID" val="1"/>
</p:tagLst>
</file>

<file path=ppt/tags/tag202.xml><?xml version="1.0" encoding="utf-8"?>
<p:tagLst xmlns:p="http://schemas.openxmlformats.org/presentationml/2006/main">
  <p:tag name="KSO_WM_UNIT_ISCONTENTSTITLE" val="0"/>
  <p:tag name="KSO_WM_UNIT_PRESET_TEXT" val="现场介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87_1*m_h_f*1_3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87_1*m_h_i*1_3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9387_1*m_h_i*1_6_3"/>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USESOURCEFORMAT_APPLY" val="1"/>
  <p:tag name="KSO_WM_UNIT_DIAGRAM_SCHEMECOLOR_ID"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9387_1*m_h_i*1_6_2"/>
  <p:tag name="KSO_WM_TEMPLATE_CATEGORY" val="diagram"/>
  <p:tag name="KSO_WM_TEMPLATE_INDEX" val="20199387"/>
  <p:tag name="KSO_WM_UNIT_LAYERLEVEL" val="1_1_1"/>
  <p:tag name="KSO_WM_TAG_VERSION" val="1.0"/>
  <p:tag name="KSO_WM_BEAUTIFY_FLAG" val="#wm#"/>
  <p:tag name="KSO_WM_UNIT_FILL_FORE_SCHEMECOLOR_INDEX" val="9"/>
  <p:tag name="KSO_WM_UNIT_FILL_TYPE" val="1"/>
  <p:tag name="KSO_WM_UNIT_USESOURCEFORMAT_APPLY" val="1"/>
  <p:tag name="KSO_WM_UNIT_DIAGRAM_SCHEMECOLOR_ID" val="1"/>
</p:tagLst>
</file>

<file path=ppt/tags/tag206.xml><?xml version="1.0" encoding="utf-8"?>
<p:tagLst xmlns:p="http://schemas.openxmlformats.org/presentationml/2006/main">
  <p:tag name="KSO_WM_UNIT_ISCONTENTSTITLE" val="0"/>
  <p:tag name="KSO_WM_UNIT_PRESET_TEXT" val="现场颁奖"/>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9387_1*m_h_f*1_6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9387_1*m_h_i*1_6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87_1*m_h_i*1_4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USESOURCEFORMAT_APPLY" val="1"/>
  <p:tag name="KSO_WM_UNIT_DIAGRAM_SCHEMECOLOR_ID"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87_1*m_h_i*1_4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9387_1*m_h_i*1_5_1"/>
  <p:tag name="KSO_WM_TEMPLATE_CATEGORY" val="diagram"/>
  <p:tag name="KSO_WM_TEMPLATE_INDEX" val="2019938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USESOURCEFORMAT_APPLY" val="1"/>
  <p:tag name="KSO_WM_UNIT_DIAGRAM_SCHEMECOLOR_ID"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9387_1*m_h_i*1_5_2"/>
  <p:tag name="KSO_WM_TEMPLATE_CATEGORY" val="diagram"/>
  <p:tag name="KSO_WM_TEMPLATE_INDEX" val="20199387"/>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1"/>
</p:tagLst>
</file>

<file path=ppt/tags/tag212.xml><?xml version="1.0" encoding="utf-8"?>
<p:tagLst xmlns:p="http://schemas.openxmlformats.org/presentationml/2006/main">
  <p:tag name="KSO_WM_UNIT_ISCONTENTSTITLE" val="0"/>
  <p:tag name="KSO_WM_UNIT_PRESET_TEXT" val="现场表演"/>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9387_1*m_h_f*1_5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9387_1*m_h_i*1_5_3"/>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87_1*m_h_i*1_4_2"/>
  <p:tag name="KSO_WM_TEMPLATE_CATEGORY" val="diagram"/>
  <p:tag name="KSO_WM_TEMPLATE_INDEX" val="20199387"/>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1"/>
</p:tagLst>
</file>

<file path=ppt/tags/tag215.xml><?xml version="1.0" encoding="utf-8"?>
<p:tagLst xmlns:p="http://schemas.openxmlformats.org/presentationml/2006/main">
  <p:tag name="KSO_WM_UNIT_ISCONTENTSTITLE" val="0"/>
  <p:tag name="KSO_WM_UNIT_PRESET_TEXT" val="选手走秀"/>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87_1*m_h_f*1_4_1"/>
  <p:tag name="KSO_WM_TEMPLATE_CATEGORY" val="diagram"/>
  <p:tag name="KSO_WM_TEMPLATE_INDEX" val="20199387"/>
  <p:tag name="KSO_WM_UNIT_LAYERLEVEL" val="1_1_1"/>
  <p:tag name="KSO_WM_TAG_VERSION" val="1.0"/>
  <p:tag name="KSO_WM_BEAUTIFY_FLAG" val="#wm#"/>
  <p:tag name="KSO_WM_UNIT_USESOURCEFORMAT_APPLY" val="1"/>
  <p:tag name="KSO_WM_UNIT_DIAGRAM_SCHEMECOLOR_ID" val="1"/>
</p:tagLst>
</file>

<file path=ppt/tags/tag2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18.xml><?xml version="1.0" encoding="utf-8"?>
<p:tagLst xmlns:p="http://schemas.openxmlformats.org/presentationml/2006/main">
  <p:tag name="KSO_WM_BEAUTIFY_FLAG" val="#wm#"/>
  <p:tag name="KSO_WM_TEMPLATE_CATEGORY" val="custom"/>
  <p:tag name="KSO_WM_TEMPLATE_INDEX" val="20191204"/>
  <p:tag name="KSO_WM_SLIDE_ITEM_CNT" val="8"/>
  <p:tag name="KSO_WM_SPECIAL_SOURCE" val="bdnull"/>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2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2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2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23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3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23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2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1.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28.xml><?xml version="1.0" encoding="utf-8"?>
<p:tagLst xmlns:p="http://schemas.openxmlformats.org/presentationml/2006/main">
  <p:tag name="KSO_WM_BEAUTIFY_FLAG" val="#wm#"/>
  <p:tag name="KSO_WM_TEMPLATE_CATEGORY" val="custom"/>
  <p:tag name="KSO_WM_TEMPLATE_INDEX" val="20191204"/>
  <p:tag name="KSO_WM_SLIDE_ITEM_CNT" val="7"/>
</p:tagLst>
</file>

<file path=ppt/tags/tag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0"/>
</p:tagLst>
</file>

<file path=ppt/tags/tag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3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3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3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4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4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4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4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5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5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5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3.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7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7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79.xml><?xml version="1.0" encoding="utf-8"?>
<p:tagLst xmlns:p="http://schemas.openxmlformats.org/presentationml/2006/main">
  <p:tag name="KSO_WM_BEAUTIFY_FLAG" val="#wm#"/>
  <p:tag name="KSO_WM_TEMPLATE_CATEGORY" val="custom"/>
  <p:tag name="KSO_WM_TEMPLATE_INDEX" val="20191204"/>
  <p:tag name="KSO_WM_SLIDE_ITEM_CNT" val="7"/>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6125</Words>
  <Application>WPS 演示</Application>
  <PresentationFormat>自定义</PresentationFormat>
  <Paragraphs>502</Paragraphs>
  <Slides>39</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39</vt:i4>
      </vt:variant>
    </vt:vector>
  </HeadingPairs>
  <TitlesOfParts>
    <vt:vector size="53" baseType="lpstr">
      <vt:lpstr>Arial</vt:lpstr>
      <vt:lpstr>宋体</vt:lpstr>
      <vt:lpstr>Wingdings</vt:lpstr>
      <vt:lpstr>黑体</vt:lpstr>
      <vt:lpstr>微软雅黑</vt:lpstr>
      <vt:lpstr>华文细黑</vt:lpstr>
      <vt:lpstr>字魂70号-灵悦黑体</vt:lpstr>
      <vt:lpstr>Segoe UI</vt:lpstr>
      <vt:lpstr>隶书</vt:lpstr>
      <vt:lpstr>Arial Unicode MS</vt:lpstr>
      <vt:lpstr>Wingdings</vt:lpstr>
      <vt:lpstr>Open Sans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303</cp:revision>
  <dcterms:created xsi:type="dcterms:W3CDTF">2019-11-11T13:37:00Z</dcterms:created>
  <dcterms:modified xsi:type="dcterms:W3CDTF">2022-03-01T03:27:05Z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